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7" r:id="rId2"/>
    <p:sldId id="268" r:id="rId3"/>
    <p:sldId id="258" r:id="rId4"/>
    <p:sldId id="269" r:id="rId5"/>
    <p:sldId id="275" r:id="rId6"/>
    <p:sldId id="272" r:id="rId7"/>
    <p:sldId id="273" r:id="rId8"/>
    <p:sldId id="274" r:id="rId9"/>
    <p:sldId id="276" r:id="rId10"/>
    <p:sldId id="277" r:id="rId11"/>
    <p:sldId id="278" r:id="rId12"/>
    <p:sldId id="279" r:id="rId13"/>
    <p:sldId id="280" r:id="rId14"/>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870"/>
    <a:srgbClr val="7A7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p:restoredTop sz="94645"/>
  </p:normalViewPr>
  <p:slideViewPr>
    <p:cSldViewPr snapToGrid="0" snapToObjects="1" showGuides="1">
      <p:cViewPr varScale="1">
        <p:scale>
          <a:sx n="61" d="100"/>
          <a:sy n="61" d="100"/>
        </p:scale>
        <p:origin x="156" y="348"/>
      </p:cViewPr>
      <p:guideLst>
        <p:guide orient="horz" pos="4320"/>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11144-9462-3142-A3E8-767EA9B0C457}" type="datetimeFigureOut">
              <a:rPr lang="en-US" smtClean="0"/>
              <a:t>6/21/2018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2B1F2-3B54-CB42-94EA-2579E33DB23C}" type="slidenum">
              <a:rPr lang="en-US" smtClean="0"/>
              <a:t>‹#›</a:t>
            </a:fld>
            <a:endParaRPr lang="en-US"/>
          </a:p>
        </p:txBody>
      </p:sp>
    </p:spTree>
    <p:extLst>
      <p:ext uri="{BB962C8B-B14F-4D97-AF65-F5344CB8AC3E}">
        <p14:creationId xmlns:p14="http://schemas.microsoft.com/office/powerpoint/2010/main" val="1930986848"/>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323080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3546D-2B66-AF4B-9489-814FFA97E236}"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BC910-17A8-5042-A077-D5AF11B6BDF4}"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 y="0"/>
            <a:ext cx="24387174" cy="13716000"/>
          </a:xfrm>
          <a:effectLst/>
        </p:spPr>
        <p:txBody>
          <a:bodyPr>
            <a:normAutofit/>
          </a:bodyPr>
          <a:lstStyle>
            <a:lvl1pPr marL="0" indent="0">
              <a:buNone/>
              <a:defRPr sz="42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8379954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4 Images">
    <p:spTree>
      <p:nvGrpSpPr>
        <p:cNvPr id="1" name=""/>
        <p:cNvGrpSpPr/>
        <p:nvPr/>
      </p:nvGrpSpPr>
      <p:grpSpPr>
        <a:xfrm>
          <a:off x="0" y="0"/>
          <a:ext cx="0" cy="0"/>
          <a:chOff x="0" y="0"/>
          <a:chExt cx="0" cy="0"/>
        </a:xfrm>
      </p:grpSpPr>
      <p:sp>
        <p:nvSpPr>
          <p:cNvPr id="7" name="Picture Placeholder 13"/>
          <p:cNvSpPr>
            <a:spLocks noGrp="1"/>
          </p:cNvSpPr>
          <p:nvPr>
            <p:ph type="pic" sz="quarter" idx="13"/>
          </p:nvPr>
        </p:nvSpPr>
        <p:spPr>
          <a:xfrm>
            <a:off x="0" y="0"/>
            <a:ext cx="24387175" cy="8039968"/>
          </a:xfrm>
          <a:effectLst/>
        </p:spPr>
        <p:txBody>
          <a:bodyPr>
            <a:normAutofit/>
          </a:bodyPr>
          <a:lstStyle>
            <a:lvl1pPr marL="0" indent="0">
              <a:buNone/>
              <a:defRPr sz="3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97453466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243546D-2B66-AF4B-9489-814FFA97E236}" type="datetimeFigureOut">
              <a:rPr lang="en-US" smtClean="0"/>
              <a:t>6/21/2018</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3CBBC910-17A8-5042-A077-D5AF11B6BDF4}" type="slidenum">
              <a:rPr lang="en-US" smtClean="0"/>
              <a:t>‹#›</a:t>
            </a:fld>
            <a:endParaRPr lang="en-US"/>
          </a:p>
        </p:txBody>
      </p:sp>
    </p:spTree>
    <p:extLst>
      <p:ext uri="{BB962C8B-B14F-4D97-AF65-F5344CB8AC3E}">
        <p14:creationId xmlns:p14="http://schemas.microsoft.com/office/powerpoint/2010/main" val="1320575582"/>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3" r:id="rId3"/>
  </p:sldLayoutIdLst>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07C77CD-4333-4160-9F32-B10C935AE362}"/>
              </a:ext>
            </a:extLst>
          </p:cNvPr>
          <p:cNvPicPr>
            <a:picLocks noGrp="1" noChangeAspect="1"/>
          </p:cNvPicPr>
          <p:nvPr>
            <p:ph type="pic" sz="quarter" idx="13"/>
          </p:nvPr>
        </p:nvPicPr>
        <p:blipFill>
          <a:blip r:embed="rId3"/>
          <a:srcRect t="7" b="7"/>
          <a:stretch>
            <a:fillRect/>
          </a:stretch>
        </p:blipFill>
        <p:spPr/>
      </p:pic>
      <p:sp>
        <p:nvSpPr>
          <p:cNvPr id="12" name="Rectangle 11"/>
          <p:cNvSpPr/>
          <p:nvPr/>
        </p:nvSpPr>
        <p:spPr>
          <a:xfrm>
            <a:off x="0" y="-2"/>
            <a:ext cx="24377650" cy="13716002"/>
          </a:xfrm>
          <a:prstGeom prst="rect">
            <a:avLst/>
          </a:prstGeom>
          <a:solidFill>
            <a:srgbClr val="3E587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latin typeface="Lato Light" charset="0"/>
            </a:endParaRPr>
          </a:p>
        </p:txBody>
      </p:sp>
      <p:sp>
        <p:nvSpPr>
          <p:cNvPr id="19" name="TextBox 18"/>
          <p:cNvSpPr txBox="1"/>
          <p:nvPr/>
        </p:nvSpPr>
        <p:spPr>
          <a:xfrm>
            <a:off x="7213851" y="3932053"/>
            <a:ext cx="9855583" cy="2646878"/>
          </a:xfrm>
          <a:prstGeom prst="rect">
            <a:avLst/>
          </a:prstGeom>
          <a:noFill/>
        </p:spPr>
        <p:txBody>
          <a:bodyPr wrap="none" rtlCol="0">
            <a:spAutoFit/>
          </a:bodyPr>
          <a:lstStyle/>
          <a:p>
            <a:pPr algn="ctr"/>
            <a:r>
              <a:rPr lang="en-US" sz="16600" dirty="0">
                <a:solidFill>
                  <a:schemeClr val="bg1"/>
                </a:solidFill>
                <a:effectLst>
                  <a:outerShdw blurRad="38100" dist="38100" dir="2700000" algn="tl">
                    <a:srgbClr val="000000">
                      <a:alpha val="43137"/>
                    </a:srgbClr>
                  </a:outerShdw>
                </a:effectLst>
                <a:latin typeface="Lato Thin" charset="0"/>
                <a:ea typeface="Lato Thin" charset="0"/>
                <a:cs typeface="Lato Thin" charset="0"/>
              </a:rPr>
              <a:t>Inside Out</a:t>
            </a:r>
          </a:p>
        </p:txBody>
      </p:sp>
      <p:sp>
        <p:nvSpPr>
          <p:cNvPr id="20" name="TextBox 19"/>
          <p:cNvSpPr txBox="1"/>
          <p:nvPr/>
        </p:nvSpPr>
        <p:spPr>
          <a:xfrm>
            <a:off x="7549647" y="9905281"/>
            <a:ext cx="8941037" cy="954107"/>
          </a:xfrm>
          <a:prstGeom prst="rect">
            <a:avLst/>
          </a:prstGeom>
          <a:noFill/>
        </p:spPr>
        <p:txBody>
          <a:bodyPr wrap="none" rtlCol="0">
            <a:spAutoFit/>
          </a:bodyPr>
          <a:lstStyle/>
          <a:p>
            <a:pPr algn="ctr"/>
            <a:r>
              <a:rPr lang="en-US" sz="2800" spc="6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ULTIMATE WEB APPLICATION FOR </a:t>
            </a:r>
          </a:p>
          <a:p>
            <a:pPr algn="ctr"/>
            <a:r>
              <a:rPr lang="en-US" sz="2800" spc="6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MANAGING YOUR BUSINESS </a:t>
            </a:r>
          </a:p>
        </p:txBody>
      </p:sp>
    </p:spTree>
    <p:extLst>
      <p:ext uri="{BB962C8B-B14F-4D97-AF65-F5344CB8AC3E}">
        <p14:creationId xmlns:p14="http://schemas.microsoft.com/office/powerpoint/2010/main" val="25770560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4E5DE21-480F-40BD-B3CF-CCE007E8F515}"/>
              </a:ext>
            </a:extLst>
          </p:cNvPr>
          <p:cNvPicPr>
            <a:picLocks noGrp="1" noChangeAspect="1"/>
          </p:cNvPicPr>
          <p:nvPr>
            <p:ph type="pic" sz="quarter" idx="13"/>
          </p:nvPr>
        </p:nvPicPr>
        <p:blipFill>
          <a:blip r:embed="rId2"/>
          <a:stretch>
            <a:fillRect/>
          </a:stretch>
        </p:blipFill>
        <p:spPr>
          <a:xfrm>
            <a:off x="4762" y="0"/>
            <a:ext cx="24377650" cy="13715999"/>
          </a:xfrm>
        </p:spPr>
      </p:pic>
      <p:sp>
        <p:nvSpPr>
          <p:cNvPr id="24" name="Rectangle 23"/>
          <p:cNvSpPr/>
          <p:nvPr/>
        </p:nvSpPr>
        <p:spPr>
          <a:xfrm>
            <a:off x="4762"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latin typeface="Lato Light" charset="0"/>
            </a:endParaRPr>
          </a:p>
        </p:txBody>
      </p:sp>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0" name="TextBox 39"/>
          <p:cNvSpPr txBox="1"/>
          <p:nvPr/>
        </p:nvSpPr>
        <p:spPr>
          <a:xfrm>
            <a:off x="12964814" y="4767046"/>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Lead members during this phase: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entire team</a:t>
            </a:r>
          </a:p>
        </p:txBody>
      </p:sp>
      <p:cxnSp>
        <p:nvCxnSpPr>
          <p:cNvPr id="10" name="Straight Connector 9"/>
          <p:cNvCxnSpPr/>
          <p:nvPr/>
        </p:nvCxnSpPr>
        <p:spPr>
          <a:xfrm>
            <a:off x="12434887" y="2828926"/>
            <a:ext cx="0" cy="8143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E863090-D6A2-4FC4-A337-6A0716B3DFBD}"/>
              </a:ext>
            </a:extLst>
          </p:cNvPr>
          <p:cNvSpPr txBox="1"/>
          <p:nvPr/>
        </p:nvSpPr>
        <p:spPr>
          <a:xfrm>
            <a:off x="12964814" y="5607701"/>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Number of meetings: </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1</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(online meeting)</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7" name="TextBox 26">
            <a:extLst>
              <a:ext uri="{FF2B5EF4-FFF2-40B4-BE49-F238E27FC236}">
                <a16:creationId xmlns:a16="http://schemas.microsoft.com/office/drawing/2014/main" id="{372AFB1C-C67C-4C5B-98E4-1E42994DF8F5}"/>
              </a:ext>
            </a:extLst>
          </p:cNvPr>
          <p:cNvSpPr txBox="1"/>
          <p:nvPr/>
        </p:nvSpPr>
        <p:spPr>
          <a:xfrm>
            <a:off x="13721452" y="6204253"/>
            <a:ext cx="9264264" cy="527452"/>
          </a:xfrm>
          <a:prstGeom prst="rect">
            <a:avLst/>
          </a:prstGeom>
          <a:noFill/>
        </p:spPr>
        <p:txBody>
          <a:bodyPr wrap="square" rtlCol="0">
            <a:spAutoFit/>
          </a:bodyPr>
          <a:lstStyle/>
          <a:p>
            <a:pPr marL="342900" indent="-342900">
              <a:lnSpc>
                <a:spcPts val="3780"/>
              </a:lnSpc>
              <a:buFont typeface="Wingdings" panose="05000000000000000000" pitchFamily="2" charset="2"/>
              <a:buChar char="v"/>
            </a:pPr>
            <a:r>
              <a:rPr lang="en-US" sz="2399" u="sng"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Meeting 1</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entire team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Splitting the work into 4 groups</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2" name="TextBox 31">
            <a:extLst>
              <a:ext uri="{FF2B5EF4-FFF2-40B4-BE49-F238E27FC236}">
                <a16:creationId xmlns:a16="http://schemas.microsoft.com/office/drawing/2014/main" id="{A54DCB32-9DB7-4649-AC80-A0D18AE600C6}"/>
              </a:ext>
            </a:extLst>
          </p:cNvPr>
          <p:cNvSpPr txBox="1"/>
          <p:nvPr/>
        </p:nvSpPr>
        <p:spPr>
          <a:xfrm>
            <a:off x="12964814" y="9349146"/>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Used technology: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StarUML</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3" name="TextBox 32">
            <a:extLst>
              <a:ext uri="{FF2B5EF4-FFF2-40B4-BE49-F238E27FC236}">
                <a16:creationId xmlns:a16="http://schemas.microsoft.com/office/drawing/2014/main" id="{0BEDC9B9-D595-4285-A955-5264A4D9DC01}"/>
              </a:ext>
            </a:extLst>
          </p:cNvPr>
          <p:cNvSpPr txBox="1"/>
          <p:nvPr/>
        </p:nvSpPr>
        <p:spPr>
          <a:xfrm>
            <a:off x="4270062" y="5884002"/>
            <a:ext cx="9451390" cy="1938992"/>
          </a:xfrm>
          <a:prstGeom prst="rect">
            <a:avLst/>
          </a:prstGeom>
          <a:noFill/>
        </p:spPr>
        <p:txBody>
          <a:bodyPr wrap="squar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2.6. Modelling the web application</a:t>
            </a:r>
          </a:p>
        </p:txBody>
      </p:sp>
      <p:sp>
        <p:nvSpPr>
          <p:cNvPr id="13" name="TextBox 12">
            <a:extLst>
              <a:ext uri="{FF2B5EF4-FFF2-40B4-BE49-F238E27FC236}">
                <a16:creationId xmlns:a16="http://schemas.microsoft.com/office/drawing/2014/main" id="{C94B5C6F-E111-4783-A00C-ADE6ED9078CF}"/>
              </a:ext>
            </a:extLst>
          </p:cNvPr>
          <p:cNvSpPr txBox="1"/>
          <p:nvPr/>
        </p:nvSpPr>
        <p:spPr>
          <a:xfrm>
            <a:off x="12964814" y="6988758"/>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 Nedeljković</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WAE assistance, 5 Use Case Scenarios</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p>
        </p:txBody>
      </p:sp>
      <p:sp>
        <p:nvSpPr>
          <p:cNvPr id="15" name="TextBox 14">
            <a:extLst>
              <a:ext uri="{FF2B5EF4-FFF2-40B4-BE49-F238E27FC236}">
                <a16:creationId xmlns:a16="http://schemas.microsoft.com/office/drawing/2014/main" id="{6F2A9784-EE98-465A-B6A0-85C5898AA7A8}"/>
              </a:ext>
            </a:extLst>
          </p:cNvPr>
          <p:cNvSpPr txBox="1"/>
          <p:nvPr/>
        </p:nvSpPr>
        <p:spPr>
          <a:xfrm>
            <a:off x="12964814" y="7548530"/>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Marija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Kosti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WAE main member, 1 Use Case Scenario</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p>
        </p:txBody>
      </p:sp>
      <p:sp>
        <p:nvSpPr>
          <p:cNvPr id="16" name="TextBox 15">
            <a:extLst>
              <a:ext uri="{FF2B5EF4-FFF2-40B4-BE49-F238E27FC236}">
                <a16:creationId xmlns:a16="http://schemas.microsoft.com/office/drawing/2014/main" id="{41E83C25-FE5F-4CD0-800B-01FEAB538C64}"/>
              </a:ext>
            </a:extLst>
          </p:cNvPr>
          <p:cNvSpPr txBox="1"/>
          <p:nvPr/>
        </p:nvSpPr>
        <p:spPr>
          <a:xfrm>
            <a:off x="12964814" y="8097380"/>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Stefan Milanović</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8 Use Case Scenarios</a:t>
            </a:r>
          </a:p>
        </p:txBody>
      </p:sp>
      <p:sp>
        <p:nvSpPr>
          <p:cNvPr id="17" name="TextBox 16">
            <a:extLst>
              <a:ext uri="{FF2B5EF4-FFF2-40B4-BE49-F238E27FC236}">
                <a16:creationId xmlns:a16="http://schemas.microsoft.com/office/drawing/2014/main" id="{B8BB284F-AB0E-45DC-A02C-C07ADE37E8D2}"/>
              </a:ext>
            </a:extLst>
          </p:cNvPr>
          <p:cNvSpPr txBox="1"/>
          <p:nvPr/>
        </p:nvSpPr>
        <p:spPr>
          <a:xfrm>
            <a:off x="12964814" y="8629015"/>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Aleksa Marušić</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9 Use Case Scenarios </a:t>
            </a:r>
          </a:p>
        </p:txBody>
      </p:sp>
    </p:spTree>
    <p:extLst>
      <p:ext uri="{BB962C8B-B14F-4D97-AF65-F5344CB8AC3E}">
        <p14:creationId xmlns:p14="http://schemas.microsoft.com/office/powerpoint/2010/main" val="93704110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4E5DE21-480F-40BD-B3CF-CCE007E8F515}"/>
              </a:ext>
            </a:extLst>
          </p:cNvPr>
          <p:cNvPicPr>
            <a:picLocks noGrp="1" noChangeAspect="1"/>
          </p:cNvPicPr>
          <p:nvPr>
            <p:ph type="pic" sz="quarter" idx="13"/>
          </p:nvPr>
        </p:nvPicPr>
        <p:blipFill>
          <a:blip r:embed="rId2"/>
          <a:stretch>
            <a:fillRect/>
          </a:stretch>
        </p:blipFill>
        <p:spPr>
          <a:xfrm>
            <a:off x="4762" y="0"/>
            <a:ext cx="24377650" cy="13716001"/>
          </a:xfrm>
        </p:spPr>
      </p:pic>
      <p:sp>
        <p:nvSpPr>
          <p:cNvPr id="24" name="Rectangle 23"/>
          <p:cNvSpPr/>
          <p:nvPr/>
        </p:nvSpPr>
        <p:spPr>
          <a:xfrm>
            <a:off x="9525"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latin typeface="Lato Light" charset="0"/>
            </a:endParaRPr>
          </a:p>
        </p:txBody>
      </p:sp>
      <p:sp>
        <p:nvSpPr>
          <p:cNvPr id="44" name="Line 5"/>
          <p:cNvSpPr>
            <a:spLocks noChangeShapeType="1"/>
          </p:cNvSpPr>
          <p:nvPr/>
        </p:nvSpPr>
        <p:spPr bwMode="auto">
          <a:xfrm>
            <a:off x="2254472" y="-647460"/>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5" name="Line 6"/>
          <p:cNvSpPr>
            <a:spLocks noChangeShapeType="1"/>
          </p:cNvSpPr>
          <p:nvPr/>
        </p:nvSpPr>
        <p:spPr bwMode="auto">
          <a:xfrm>
            <a:off x="2254472" y="-647460"/>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0" name="TextBox 39"/>
          <p:cNvSpPr txBox="1"/>
          <p:nvPr/>
        </p:nvSpPr>
        <p:spPr>
          <a:xfrm>
            <a:off x="3750036" y="4292299"/>
            <a:ext cx="7020897"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Lead members during this phase: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entire team</a:t>
            </a:r>
          </a:p>
        </p:txBody>
      </p:sp>
      <p:cxnSp>
        <p:nvCxnSpPr>
          <p:cNvPr id="10" name="Straight Connector 9"/>
          <p:cNvCxnSpPr/>
          <p:nvPr/>
        </p:nvCxnSpPr>
        <p:spPr>
          <a:xfrm>
            <a:off x="12592542" y="2828926"/>
            <a:ext cx="0" cy="8143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EDC9B9-D595-4285-A955-5264A4D9DC01}"/>
              </a:ext>
            </a:extLst>
          </p:cNvPr>
          <p:cNvSpPr txBox="1"/>
          <p:nvPr/>
        </p:nvSpPr>
        <p:spPr>
          <a:xfrm>
            <a:off x="13245820" y="5860212"/>
            <a:ext cx="10039898" cy="2862322"/>
          </a:xfrm>
          <a:prstGeom prst="rect">
            <a:avLst/>
          </a:prstGeom>
          <a:noFill/>
        </p:spPr>
        <p:txBody>
          <a:bodyPr wrap="squar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2.7. Implementing the application</a:t>
            </a:r>
          </a:p>
          <a:p>
            <a:endPar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7" name="TextBox 16">
            <a:extLst>
              <a:ext uri="{FF2B5EF4-FFF2-40B4-BE49-F238E27FC236}">
                <a16:creationId xmlns:a16="http://schemas.microsoft.com/office/drawing/2014/main" id="{87FF6141-DCB5-4339-92E7-D0B5DFC07607}"/>
              </a:ext>
            </a:extLst>
          </p:cNvPr>
          <p:cNvSpPr txBox="1"/>
          <p:nvPr/>
        </p:nvSpPr>
        <p:spPr>
          <a:xfrm>
            <a:off x="3750037" y="5476545"/>
            <a:ext cx="8387331"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How the work was divided (numbers represent UCS’s)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5" name="TextBox 24">
            <a:extLst>
              <a:ext uri="{FF2B5EF4-FFF2-40B4-BE49-F238E27FC236}">
                <a16:creationId xmlns:a16="http://schemas.microsoft.com/office/drawing/2014/main" id="{3C8D7CC9-A592-45F9-8787-DB1CA5400B64}"/>
              </a:ext>
            </a:extLst>
          </p:cNvPr>
          <p:cNvSpPr txBox="1"/>
          <p:nvPr/>
        </p:nvSpPr>
        <p:spPr>
          <a:xfrm>
            <a:off x="4202273" y="6003997"/>
            <a:ext cx="8488965" cy="527452"/>
          </a:xfrm>
          <a:prstGeom prst="rect">
            <a:avLst/>
          </a:prstGeom>
          <a:noFill/>
        </p:spPr>
        <p:txBody>
          <a:bodyPr wrap="square" rtlCol="0">
            <a:spAutoFit/>
          </a:bodyPr>
          <a:lstStyle/>
          <a:p>
            <a:pPr marL="342900" indent="-342900">
              <a:lnSpc>
                <a:spcPts val="3780"/>
              </a:lnSpc>
              <a:buFont typeface="Wingdings" panose="05000000000000000000" pitchFamily="2" charset="2"/>
              <a:buChar char="§"/>
            </a:pP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 Nedeljković</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1, 4, 16, 17, 18, 20, 23</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7" name="TextBox 26">
            <a:extLst>
              <a:ext uri="{FF2B5EF4-FFF2-40B4-BE49-F238E27FC236}">
                <a16:creationId xmlns:a16="http://schemas.microsoft.com/office/drawing/2014/main" id="{39721C34-AC0D-4D75-B0D9-6FFEBB78D860}"/>
              </a:ext>
            </a:extLst>
          </p:cNvPr>
          <p:cNvSpPr txBox="1"/>
          <p:nvPr/>
        </p:nvSpPr>
        <p:spPr>
          <a:xfrm>
            <a:off x="4202273" y="6482178"/>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Marija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Kosti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14, 15, 19, 21, 22</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8" name="TextBox 27">
            <a:extLst>
              <a:ext uri="{FF2B5EF4-FFF2-40B4-BE49-F238E27FC236}">
                <a16:creationId xmlns:a16="http://schemas.microsoft.com/office/drawing/2014/main" id="{57734CD9-51B0-42AA-8B79-3FCF30E2FC57}"/>
              </a:ext>
            </a:extLst>
          </p:cNvPr>
          <p:cNvSpPr txBox="1"/>
          <p:nvPr/>
        </p:nvSpPr>
        <p:spPr>
          <a:xfrm>
            <a:off x="4202273" y="6986068"/>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Stefan Milanović</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2, 3, 6, 7, 12, 13</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9" name="TextBox 28">
            <a:extLst>
              <a:ext uri="{FF2B5EF4-FFF2-40B4-BE49-F238E27FC236}">
                <a16:creationId xmlns:a16="http://schemas.microsoft.com/office/drawing/2014/main" id="{E3369510-8B6D-4BBD-BACF-9A2F08BDBD4B}"/>
              </a:ext>
            </a:extLst>
          </p:cNvPr>
          <p:cNvSpPr txBox="1"/>
          <p:nvPr/>
        </p:nvSpPr>
        <p:spPr>
          <a:xfrm>
            <a:off x="4202273" y="7502225"/>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Aleksa Marušić</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5, 8, 9, 10, 11</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0" name="TextBox 29">
            <a:extLst>
              <a:ext uri="{FF2B5EF4-FFF2-40B4-BE49-F238E27FC236}">
                <a16:creationId xmlns:a16="http://schemas.microsoft.com/office/drawing/2014/main" id="{8225264B-A207-48CB-A5C7-0C99B500C2D1}"/>
              </a:ext>
            </a:extLst>
          </p:cNvPr>
          <p:cNvSpPr txBox="1"/>
          <p:nvPr/>
        </p:nvSpPr>
        <p:spPr>
          <a:xfrm>
            <a:off x="3750036" y="4884422"/>
            <a:ext cx="8265312"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Implementation was split based on Use Case Scenarios</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1" name="TextBox 30">
            <a:extLst>
              <a:ext uri="{FF2B5EF4-FFF2-40B4-BE49-F238E27FC236}">
                <a16:creationId xmlns:a16="http://schemas.microsoft.com/office/drawing/2014/main" id="{183D6BA1-B395-454B-8DCB-EBD67A1B6752}"/>
              </a:ext>
            </a:extLst>
          </p:cNvPr>
          <p:cNvSpPr txBox="1"/>
          <p:nvPr/>
        </p:nvSpPr>
        <p:spPr>
          <a:xfrm>
            <a:off x="3750035" y="8209277"/>
            <a:ext cx="7727261" cy="1014765"/>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Used technology: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HTML, CSS, JavaScript,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JQuery</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PHP, MySQL Server</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Tree>
    <p:extLst>
      <p:ext uri="{BB962C8B-B14F-4D97-AF65-F5344CB8AC3E}">
        <p14:creationId xmlns:p14="http://schemas.microsoft.com/office/powerpoint/2010/main" val="149168881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4E5DE21-480F-40BD-B3CF-CCE007E8F515}"/>
              </a:ext>
            </a:extLst>
          </p:cNvPr>
          <p:cNvPicPr>
            <a:picLocks noGrp="1" noChangeAspect="1"/>
          </p:cNvPicPr>
          <p:nvPr>
            <p:ph type="pic" sz="quarter" idx="13"/>
          </p:nvPr>
        </p:nvPicPr>
        <p:blipFill>
          <a:blip r:embed="rId2"/>
          <a:stretch>
            <a:fillRect/>
          </a:stretch>
        </p:blipFill>
        <p:spPr>
          <a:xfrm>
            <a:off x="0" y="0"/>
            <a:ext cx="24377650" cy="13716000"/>
          </a:xfrm>
        </p:spPr>
      </p:pic>
      <p:sp>
        <p:nvSpPr>
          <p:cNvPr id="24" name="Rectangle 23"/>
          <p:cNvSpPr/>
          <p:nvPr/>
        </p:nvSpPr>
        <p:spPr>
          <a:xfrm>
            <a:off x="4762"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latin typeface="Lato Light" charset="0"/>
            </a:endParaRPr>
          </a:p>
        </p:txBody>
      </p:sp>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0" name="TextBox 39"/>
          <p:cNvSpPr txBox="1"/>
          <p:nvPr/>
        </p:nvSpPr>
        <p:spPr>
          <a:xfrm>
            <a:off x="12964814" y="5607701"/>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Lead members during this phase: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entire team</a:t>
            </a:r>
          </a:p>
        </p:txBody>
      </p:sp>
      <p:cxnSp>
        <p:nvCxnSpPr>
          <p:cNvPr id="10" name="Straight Connector 9"/>
          <p:cNvCxnSpPr/>
          <p:nvPr/>
        </p:nvCxnSpPr>
        <p:spPr>
          <a:xfrm>
            <a:off x="12434887" y="2828926"/>
            <a:ext cx="0" cy="8143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EDC9B9-D595-4285-A955-5264A4D9DC01}"/>
              </a:ext>
            </a:extLst>
          </p:cNvPr>
          <p:cNvSpPr txBox="1"/>
          <p:nvPr/>
        </p:nvSpPr>
        <p:spPr>
          <a:xfrm>
            <a:off x="2983497" y="6135153"/>
            <a:ext cx="9451390" cy="1015663"/>
          </a:xfrm>
          <a:prstGeom prst="rect">
            <a:avLst/>
          </a:prstGeom>
          <a:noFill/>
        </p:spPr>
        <p:txBody>
          <a:bodyPr wrap="squar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2.8. Testing the application</a:t>
            </a:r>
          </a:p>
        </p:txBody>
      </p:sp>
      <p:sp>
        <p:nvSpPr>
          <p:cNvPr id="18" name="TextBox 17">
            <a:extLst>
              <a:ext uri="{FF2B5EF4-FFF2-40B4-BE49-F238E27FC236}">
                <a16:creationId xmlns:a16="http://schemas.microsoft.com/office/drawing/2014/main" id="{0AAA3275-E064-4BBF-829E-2F03075D9AD8}"/>
              </a:ext>
            </a:extLst>
          </p:cNvPr>
          <p:cNvSpPr txBox="1"/>
          <p:nvPr/>
        </p:nvSpPr>
        <p:spPr>
          <a:xfrm>
            <a:off x="12964814" y="6398879"/>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Bug fixes</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9" name="TextBox 18">
            <a:extLst>
              <a:ext uri="{FF2B5EF4-FFF2-40B4-BE49-F238E27FC236}">
                <a16:creationId xmlns:a16="http://schemas.microsoft.com/office/drawing/2014/main" id="{36C5FBCC-90D4-4E86-82B2-6835152E2D51}"/>
              </a:ext>
            </a:extLst>
          </p:cNvPr>
          <p:cNvSpPr txBox="1"/>
          <p:nvPr/>
        </p:nvSpPr>
        <p:spPr>
          <a:xfrm>
            <a:off x="12964814" y="7150816"/>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Manual testing</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Tree>
    <p:extLst>
      <p:ext uri="{BB962C8B-B14F-4D97-AF65-F5344CB8AC3E}">
        <p14:creationId xmlns:p14="http://schemas.microsoft.com/office/powerpoint/2010/main" val="191185263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8974E4-2037-49A3-9BD8-787AAEE430ED}"/>
              </a:ext>
            </a:extLst>
          </p:cNvPr>
          <p:cNvPicPr>
            <a:picLocks noGrp="1" noChangeAspect="1"/>
          </p:cNvPicPr>
          <p:nvPr>
            <p:ph type="pic" sz="quarter" idx="13"/>
          </p:nvPr>
        </p:nvPicPr>
        <p:blipFill>
          <a:blip r:embed="rId2"/>
          <a:srcRect l="4017" r="4017"/>
          <a:stretch>
            <a:fillRect/>
          </a:stretch>
        </p:blipFill>
        <p:spPr/>
      </p:pic>
      <p:sp>
        <p:nvSpPr>
          <p:cNvPr id="5" name="Rectangle 4">
            <a:extLst>
              <a:ext uri="{FF2B5EF4-FFF2-40B4-BE49-F238E27FC236}">
                <a16:creationId xmlns:a16="http://schemas.microsoft.com/office/drawing/2014/main" id="{E39B0CFD-793A-479A-AB53-E73E6D1A75AD}"/>
              </a:ext>
            </a:extLst>
          </p:cNvPr>
          <p:cNvSpPr/>
          <p:nvPr/>
        </p:nvSpPr>
        <p:spPr>
          <a:xfrm>
            <a:off x="9525"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latin typeface="Lato Light" charset="0"/>
            </a:endParaRPr>
          </a:p>
        </p:txBody>
      </p:sp>
      <p:sp>
        <p:nvSpPr>
          <p:cNvPr id="6" name="TextBox 5">
            <a:extLst>
              <a:ext uri="{FF2B5EF4-FFF2-40B4-BE49-F238E27FC236}">
                <a16:creationId xmlns:a16="http://schemas.microsoft.com/office/drawing/2014/main" id="{B35751F8-4C6A-4975-9E80-35B8BC16724A}"/>
              </a:ext>
            </a:extLst>
          </p:cNvPr>
          <p:cNvSpPr txBox="1"/>
          <p:nvPr/>
        </p:nvSpPr>
        <p:spPr>
          <a:xfrm>
            <a:off x="8508122" y="5926976"/>
            <a:ext cx="7370929" cy="1862048"/>
          </a:xfrm>
          <a:prstGeom prst="rect">
            <a:avLst/>
          </a:prstGeom>
          <a:noFill/>
        </p:spPr>
        <p:txBody>
          <a:bodyPr wrap="none" rtlCol="0">
            <a:spAutoFit/>
          </a:bodyPr>
          <a:lstStyle/>
          <a:p>
            <a:r>
              <a:rPr lang="en-US" sz="11500" dirty="0">
                <a:solidFill>
                  <a:schemeClr val="bg1"/>
                </a:solidFill>
                <a:effectLst>
                  <a:outerShdw blurRad="38100" dist="38100" dir="2700000" algn="tl">
                    <a:srgbClr val="000000">
                      <a:alpha val="43137"/>
                    </a:srgbClr>
                  </a:outerShdw>
                </a:effectLst>
                <a:latin typeface="Lato Thin" charset="0"/>
                <a:ea typeface="Lato Thin" charset="0"/>
                <a:cs typeface="Lato Thin" charset="0"/>
              </a:rPr>
              <a:t>Questions?</a:t>
            </a:r>
          </a:p>
        </p:txBody>
      </p:sp>
    </p:spTree>
    <p:extLst>
      <p:ext uri="{BB962C8B-B14F-4D97-AF65-F5344CB8AC3E}">
        <p14:creationId xmlns:p14="http://schemas.microsoft.com/office/powerpoint/2010/main" val="366082143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1C5A1046-408C-4A7F-87BE-AF9484C3A329}"/>
              </a:ext>
            </a:extLst>
          </p:cNvPr>
          <p:cNvPicPr>
            <a:picLocks noGrp="1" noChangeAspect="1"/>
          </p:cNvPicPr>
          <p:nvPr>
            <p:ph type="pic" sz="quarter" idx="13"/>
          </p:nvPr>
        </p:nvPicPr>
        <p:blipFill>
          <a:blip r:embed="rId2"/>
          <a:stretch>
            <a:fillRect/>
          </a:stretch>
        </p:blipFill>
        <p:spPr>
          <a:xfrm>
            <a:off x="1591" y="0"/>
            <a:ext cx="24384000" cy="13716000"/>
          </a:xfrm>
        </p:spPr>
      </p:pic>
      <p:sp>
        <p:nvSpPr>
          <p:cNvPr id="24" name="Rectangle 23"/>
          <p:cNvSpPr/>
          <p:nvPr/>
        </p:nvSpPr>
        <p:spPr>
          <a:xfrm>
            <a:off x="4762"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charset="0"/>
            </a:endParaRPr>
          </a:p>
        </p:txBody>
      </p:sp>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35" name="TextBox 34"/>
          <p:cNvSpPr txBox="1"/>
          <p:nvPr/>
        </p:nvSpPr>
        <p:spPr>
          <a:xfrm>
            <a:off x="8750733" y="6224460"/>
            <a:ext cx="3003194" cy="369332"/>
          </a:xfrm>
          <a:prstGeom prst="rect">
            <a:avLst/>
          </a:prstGeom>
          <a:noFill/>
        </p:spPr>
        <p:txBody>
          <a:bodyPr wrap="none" rtlCol="0">
            <a:spAutoFit/>
          </a:bodyPr>
          <a:lstStyle/>
          <a:p>
            <a:r>
              <a:rPr lang="en-US" sz="1800" spc="3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TABLE OF CONTENTS</a:t>
            </a:r>
          </a:p>
        </p:txBody>
      </p:sp>
      <p:sp>
        <p:nvSpPr>
          <p:cNvPr id="38" name="TextBox 37"/>
          <p:cNvSpPr txBox="1"/>
          <p:nvPr/>
        </p:nvSpPr>
        <p:spPr>
          <a:xfrm>
            <a:off x="12964814" y="3235469"/>
            <a:ext cx="8833700" cy="1015663"/>
          </a:xfrm>
          <a:prstGeom prst="rect">
            <a:avLst/>
          </a:prstGeom>
          <a:noFill/>
        </p:spPr>
        <p:txBody>
          <a:bodyPr wrap="non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1. Our Welcome Message</a:t>
            </a:r>
          </a:p>
        </p:txBody>
      </p:sp>
      <p:sp>
        <p:nvSpPr>
          <p:cNvPr id="40" name="TextBox 39"/>
          <p:cNvSpPr txBox="1"/>
          <p:nvPr/>
        </p:nvSpPr>
        <p:spPr>
          <a:xfrm>
            <a:off x="13341092" y="5354222"/>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2.1. Forming the team </a:t>
            </a:r>
          </a:p>
        </p:txBody>
      </p:sp>
      <p:cxnSp>
        <p:nvCxnSpPr>
          <p:cNvPr id="10" name="Straight Connector 9"/>
          <p:cNvCxnSpPr/>
          <p:nvPr/>
        </p:nvCxnSpPr>
        <p:spPr>
          <a:xfrm>
            <a:off x="12434887" y="2457426"/>
            <a:ext cx="0" cy="8143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6F60121-3B30-4FD0-AD90-5B26CD0F52B3}"/>
              </a:ext>
            </a:extLst>
          </p:cNvPr>
          <p:cNvSpPr txBox="1"/>
          <p:nvPr/>
        </p:nvSpPr>
        <p:spPr>
          <a:xfrm>
            <a:off x="12964815" y="4294048"/>
            <a:ext cx="5845959" cy="1015663"/>
          </a:xfrm>
          <a:prstGeom prst="rect">
            <a:avLst/>
          </a:prstGeom>
          <a:noFill/>
        </p:spPr>
        <p:txBody>
          <a:bodyPr wrap="non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 Project Phases</a:t>
            </a:r>
          </a:p>
        </p:txBody>
      </p:sp>
      <p:sp>
        <p:nvSpPr>
          <p:cNvPr id="27" name="TextBox 26">
            <a:extLst>
              <a:ext uri="{FF2B5EF4-FFF2-40B4-BE49-F238E27FC236}">
                <a16:creationId xmlns:a16="http://schemas.microsoft.com/office/drawing/2014/main" id="{8F1E4A58-8944-415F-BBE0-29D2B7D721F9}"/>
              </a:ext>
            </a:extLst>
          </p:cNvPr>
          <p:cNvSpPr txBox="1"/>
          <p:nvPr/>
        </p:nvSpPr>
        <p:spPr>
          <a:xfrm>
            <a:off x="13337913" y="5881674"/>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2.2. Initiating the project </a:t>
            </a:r>
          </a:p>
        </p:txBody>
      </p:sp>
      <p:sp>
        <p:nvSpPr>
          <p:cNvPr id="29" name="TextBox 28">
            <a:extLst>
              <a:ext uri="{FF2B5EF4-FFF2-40B4-BE49-F238E27FC236}">
                <a16:creationId xmlns:a16="http://schemas.microsoft.com/office/drawing/2014/main" id="{300AF332-3579-4EF2-BF44-DC540206DFB5}"/>
              </a:ext>
            </a:extLst>
          </p:cNvPr>
          <p:cNvSpPr txBox="1"/>
          <p:nvPr/>
        </p:nvSpPr>
        <p:spPr>
          <a:xfrm>
            <a:off x="13334734" y="6377773"/>
            <a:ext cx="8463780" cy="1014765"/>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2.3. Developing the prototype and documenting the use case scenarios</a:t>
            </a:r>
          </a:p>
        </p:txBody>
      </p:sp>
      <p:sp>
        <p:nvSpPr>
          <p:cNvPr id="30" name="TextBox 29">
            <a:extLst>
              <a:ext uri="{FF2B5EF4-FFF2-40B4-BE49-F238E27FC236}">
                <a16:creationId xmlns:a16="http://schemas.microsoft.com/office/drawing/2014/main" id="{EEE970E6-01AE-42BF-BC65-4A5A64849D37}"/>
              </a:ext>
            </a:extLst>
          </p:cNvPr>
          <p:cNvSpPr txBox="1"/>
          <p:nvPr/>
        </p:nvSpPr>
        <p:spPr>
          <a:xfrm>
            <a:off x="13334734" y="7327099"/>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2.4. Modelling the database</a:t>
            </a:r>
          </a:p>
        </p:txBody>
      </p:sp>
      <p:sp>
        <p:nvSpPr>
          <p:cNvPr id="32" name="TextBox 31">
            <a:extLst>
              <a:ext uri="{FF2B5EF4-FFF2-40B4-BE49-F238E27FC236}">
                <a16:creationId xmlns:a16="http://schemas.microsoft.com/office/drawing/2014/main" id="{B6D3BAAF-C68A-4B26-8C37-D3F63243A04C}"/>
              </a:ext>
            </a:extLst>
          </p:cNvPr>
          <p:cNvSpPr txBox="1"/>
          <p:nvPr/>
        </p:nvSpPr>
        <p:spPr>
          <a:xfrm>
            <a:off x="13334734" y="7857554"/>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2.5. Formal Inspection Phase</a:t>
            </a:r>
          </a:p>
        </p:txBody>
      </p:sp>
      <p:sp>
        <p:nvSpPr>
          <p:cNvPr id="33" name="TextBox 32">
            <a:extLst>
              <a:ext uri="{FF2B5EF4-FFF2-40B4-BE49-F238E27FC236}">
                <a16:creationId xmlns:a16="http://schemas.microsoft.com/office/drawing/2014/main" id="{5855CC09-51A8-4A3F-908C-D47F656888BD}"/>
              </a:ext>
            </a:extLst>
          </p:cNvPr>
          <p:cNvSpPr txBox="1"/>
          <p:nvPr/>
        </p:nvSpPr>
        <p:spPr>
          <a:xfrm>
            <a:off x="13330055" y="8415898"/>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2.6. Modelling the web application</a:t>
            </a:r>
          </a:p>
        </p:txBody>
      </p:sp>
      <p:sp>
        <p:nvSpPr>
          <p:cNvPr id="36" name="TextBox 35">
            <a:extLst>
              <a:ext uri="{FF2B5EF4-FFF2-40B4-BE49-F238E27FC236}">
                <a16:creationId xmlns:a16="http://schemas.microsoft.com/office/drawing/2014/main" id="{A05DB39C-F9F8-4623-A4AE-F718B839FBE0}"/>
              </a:ext>
            </a:extLst>
          </p:cNvPr>
          <p:cNvSpPr txBox="1"/>
          <p:nvPr/>
        </p:nvSpPr>
        <p:spPr>
          <a:xfrm>
            <a:off x="13341092" y="8963750"/>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2.7. Implementing the application</a:t>
            </a:r>
          </a:p>
        </p:txBody>
      </p:sp>
      <p:sp>
        <p:nvSpPr>
          <p:cNvPr id="37" name="TextBox 36">
            <a:extLst>
              <a:ext uri="{FF2B5EF4-FFF2-40B4-BE49-F238E27FC236}">
                <a16:creationId xmlns:a16="http://schemas.microsoft.com/office/drawing/2014/main" id="{7C0E66B7-2A43-4451-9BDC-973826AF4BF6}"/>
              </a:ext>
            </a:extLst>
          </p:cNvPr>
          <p:cNvSpPr txBox="1"/>
          <p:nvPr/>
        </p:nvSpPr>
        <p:spPr>
          <a:xfrm>
            <a:off x="13334734" y="9511602"/>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2.8. Testing the application</a:t>
            </a:r>
          </a:p>
        </p:txBody>
      </p:sp>
    </p:spTree>
    <p:extLst>
      <p:ext uri="{BB962C8B-B14F-4D97-AF65-F5344CB8AC3E}">
        <p14:creationId xmlns:p14="http://schemas.microsoft.com/office/powerpoint/2010/main" val="61005524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C38C65D-8A87-4EB0-B016-ECB611B6F2BF}"/>
              </a:ext>
            </a:extLst>
          </p:cNvPr>
          <p:cNvPicPr>
            <a:picLocks noGrp="1" noChangeAspect="1"/>
          </p:cNvPicPr>
          <p:nvPr>
            <p:ph type="pic" sz="quarter" idx="13"/>
          </p:nvPr>
        </p:nvPicPr>
        <p:blipFill>
          <a:blip r:embed="rId2"/>
          <a:srcRect t="20692" b="20692"/>
          <a:stretch>
            <a:fillRect/>
          </a:stretch>
        </p:blipFill>
        <p:spPr/>
      </p:pic>
      <p:sp>
        <p:nvSpPr>
          <p:cNvPr id="8" name="Rectangle 7"/>
          <p:cNvSpPr/>
          <p:nvPr/>
        </p:nvSpPr>
        <p:spPr>
          <a:xfrm>
            <a:off x="4762" y="0"/>
            <a:ext cx="24377650" cy="8039968"/>
          </a:xfrm>
          <a:prstGeom prst="rect">
            <a:avLst/>
          </a:prstGeom>
          <a:solidFill>
            <a:srgbClr val="3E587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Light" charset="0"/>
            </a:endParaRPr>
          </a:p>
        </p:txBody>
      </p:sp>
      <p:sp>
        <p:nvSpPr>
          <p:cNvPr id="9" name="TextBox 8"/>
          <p:cNvSpPr txBox="1"/>
          <p:nvPr/>
        </p:nvSpPr>
        <p:spPr>
          <a:xfrm>
            <a:off x="1563688" y="2204102"/>
            <a:ext cx="12246905" cy="3631763"/>
          </a:xfrm>
          <a:prstGeom prst="rect">
            <a:avLst/>
          </a:prstGeom>
          <a:noFill/>
        </p:spPr>
        <p:txBody>
          <a:bodyPr wrap="square" rtlCol="0">
            <a:spAutoFit/>
          </a:bodyPr>
          <a:lstStyle/>
          <a:p>
            <a:r>
              <a:rPr lang="en-US" sz="11500" dirty="0">
                <a:solidFill>
                  <a:schemeClr val="bg1"/>
                </a:solidFill>
                <a:effectLst>
                  <a:outerShdw blurRad="38100" dist="38100" dir="2700000" algn="tl">
                    <a:srgbClr val="000000">
                      <a:alpha val="43137"/>
                    </a:srgbClr>
                  </a:outerShdw>
                </a:effectLst>
                <a:latin typeface="Lato Thin" charset="0"/>
                <a:ea typeface="Lato Thin" charset="0"/>
                <a:cs typeface="Lato Thin" charset="0"/>
              </a:rPr>
              <a:t>1.Our Welcome Message</a:t>
            </a:r>
          </a:p>
        </p:txBody>
      </p:sp>
      <p:sp>
        <p:nvSpPr>
          <p:cNvPr id="10" name="TextBox 9"/>
          <p:cNvSpPr txBox="1"/>
          <p:nvPr/>
        </p:nvSpPr>
        <p:spPr>
          <a:xfrm>
            <a:off x="1563688" y="8684399"/>
            <a:ext cx="13173075" cy="3346365"/>
          </a:xfrm>
          <a:prstGeom prst="rect">
            <a:avLst/>
          </a:prstGeom>
          <a:noFill/>
        </p:spPr>
        <p:txBody>
          <a:bodyPr wrap="square" rtlCol="0">
            <a:spAutoFit/>
          </a:bodyPr>
          <a:lstStyle/>
          <a:p>
            <a:pPr>
              <a:lnSpc>
                <a:spcPct val="150000"/>
              </a:lnSpc>
            </a:pPr>
            <a:r>
              <a:rPr lang="en-US" sz="2399" i="1" dirty="0">
                <a:latin typeface="Lato Light" charset="0"/>
                <a:ea typeface="Lato Light" charset="0"/>
                <a:cs typeface="Lato Light" charset="0"/>
              </a:rPr>
              <a:t>Our project represents a vision of the ultimate web application for improving your company's time and resource management. The main objective of this project is providing an online platform developed using the latest technology in the area of web design and back-end programming which hosts a variety of management tools. These tools are displayed to our clients using an elegant, clean-looking interface on both desktop and mobile, while our server processes and handles the requests of a large number of users simultaneously in a matter of seconds.</a:t>
            </a:r>
          </a:p>
        </p:txBody>
      </p:sp>
      <p:sp>
        <p:nvSpPr>
          <p:cNvPr id="11" name="Rectangle 10"/>
          <p:cNvSpPr/>
          <p:nvPr/>
        </p:nvSpPr>
        <p:spPr>
          <a:xfrm>
            <a:off x="16794162" y="0"/>
            <a:ext cx="3937000" cy="13716002"/>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Light" charset="0"/>
            </a:endParaRPr>
          </a:p>
        </p:txBody>
      </p:sp>
    </p:spTree>
    <p:extLst>
      <p:ext uri="{BB962C8B-B14F-4D97-AF65-F5344CB8AC3E}">
        <p14:creationId xmlns:p14="http://schemas.microsoft.com/office/powerpoint/2010/main" val="93933437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17DD31C-623A-4B4F-9427-D17492726DD6}"/>
              </a:ext>
            </a:extLst>
          </p:cNvPr>
          <p:cNvPicPr>
            <a:picLocks noGrp="1" noChangeAspect="1"/>
          </p:cNvPicPr>
          <p:nvPr>
            <p:ph type="pic" sz="quarter" idx="13"/>
          </p:nvPr>
        </p:nvPicPr>
        <p:blipFill>
          <a:blip r:embed="rId2"/>
          <a:srcRect t="7" b="7"/>
          <a:stretch>
            <a:fillRect/>
          </a:stretch>
        </p:blipFill>
        <p:spPr/>
      </p:pic>
      <p:sp>
        <p:nvSpPr>
          <p:cNvPr id="5" name="Rectangle 4">
            <a:extLst>
              <a:ext uri="{FF2B5EF4-FFF2-40B4-BE49-F238E27FC236}">
                <a16:creationId xmlns:a16="http://schemas.microsoft.com/office/drawing/2014/main" id="{3AB61286-6A30-4F94-9915-E62CACB081BC}"/>
              </a:ext>
            </a:extLst>
          </p:cNvPr>
          <p:cNvSpPr/>
          <p:nvPr/>
        </p:nvSpPr>
        <p:spPr>
          <a:xfrm>
            <a:off x="4762"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charset="0"/>
            </a:endParaRPr>
          </a:p>
        </p:txBody>
      </p:sp>
      <p:sp>
        <p:nvSpPr>
          <p:cNvPr id="6" name="TextBox 5">
            <a:extLst>
              <a:ext uri="{FF2B5EF4-FFF2-40B4-BE49-F238E27FC236}">
                <a16:creationId xmlns:a16="http://schemas.microsoft.com/office/drawing/2014/main" id="{7AF787DE-56BA-494A-AFB9-86261B831938}"/>
              </a:ext>
            </a:extLst>
          </p:cNvPr>
          <p:cNvSpPr txBox="1"/>
          <p:nvPr/>
        </p:nvSpPr>
        <p:spPr>
          <a:xfrm>
            <a:off x="7113151" y="5783097"/>
            <a:ext cx="11031994" cy="1862048"/>
          </a:xfrm>
          <a:prstGeom prst="rect">
            <a:avLst/>
          </a:prstGeom>
          <a:noFill/>
        </p:spPr>
        <p:txBody>
          <a:bodyPr wrap="none" rtlCol="0">
            <a:spAutoFit/>
          </a:bodyPr>
          <a:lstStyle/>
          <a:p>
            <a:r>
              <a:rPr lang="en-US" sz="11500" dirty="0">
                <a:solidFill>
                  <a:schemeClr val="bg1"/>
                </a:solidFill>
                <a:effectLst>
                  <a:outerShdw blurRad="38100" dist="38100" dir="2700000" algn="tl">
                    <a:srgbClr val="000000">
                      <a:alpha val="43137"/>
                    </a:srgbClr>
                  </a:outerShdw>
                </a:effectLst>
                <a:latin typeface="Lato Thin" charset="0"/>
                <a:ea typeface="Lato Thin" charset="0"/>
                <a:cs typeface="Lato Thin" charset="0"/>
              </a:rPr>
              <a:t>2. Project Phases</a:t>
            </a:r>
          </a:p>
        </p:txBody>
      </p:sp>
    </p:spTree>
    <p:extLst>
      <p:ext uri="{BB962C8B-B14F-4D97-AF65-F5344CB8AC3E}">
        <p14:creationId xmlns:p14="http://schemas.microsoft.com/office/powerpoint/2010/main" val="136902557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E64CE03-F387-45C9-B355-9E6B590BD0CC}"/>
              </a:ext>
            </a:extLst>
          </p:cNvPr>
          <p:cNvPicPr>
            <a:picLocks noGrp="1" noChangeAspect="1"/>
          </p:cNvPicPr>
          <p:nvPr>
            <p:ph type="pic" sz="quarter" idx="13"/>
          </p:nvPr>
        </p:nvPicPr>
        <p:blipFill>
          <a:blip r:embed="rId2"/>
          <a:srcRect l="1946" r="1946"/>
          <a:stretch>
            <a:fillRect/>
          </a:stretch>
        </p:blipFill>
        <p:spPr/>
      </p:pic>
      <p:sp>
        <p:nvSpPr>
          <p:cNvPr id="5" name="Rectangle 4">
            <a:extLst>
              <a:ext uri="{FF2B5EF4-FFF2-40B4-BE49-F238E27FC236}">
                <a16:creationId xmlns:a16="http://schemas.microsoft.com/office/drawing/2014/main" id="{F66A4F54-08DC-4558-868D-C4F11C71441E}"/>
              </a:ext>
            </a:extLst>
          </p:cNvPr>
          <p:cNvSpPr/>
          <p:nvPr/>
        </p:nvSpPr>
        <p:spPr>
          <a:xfrm>
            <a:off x="-1" y="0"/>
            <a:ext cx="24387175"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latin typeface="Lato Light" charset="0"/>
            </a:endParaRPr>
          </a:p>
        </p:txBody>
      </p:sp>
      <p:sp>
        <p:nvSpPr>
          <p:cNvPr id="6" name="TextBox 5">
            <a:extLst>
              <a:ext uri="{FF2B5EF4-FFF2-40B4-BE49-F238E27FC236}">
                <a16:creationId xmlns:a16="http://schemas.microsoft.com/office/drawing/2014/main" id="{3B2F25F9-16E4-48B1-BDB0-938C10EF9DAA}"/>
              </a:ext>
            </a:extLst>
          </p:cNvPr>
          <p:cNvSpPr txBox="1"/>
          <p:nvPr/>
        </p:nvSpPr>
        <p:spPr>
          <a:xfrm>
            <a:off x="1836920" y="10208602"/>
            <a:ext cx="3253711" cy="369332"/>
          </a:xfrm>
          <a:prstGeom prst="rect">
            <a:avLst/>
          </a:prstGeom>
          <a:noFill/>
        </p:spPr>
        <p:txBody>
          <a:bodyPr wrap="none" rtlCol="0">
            <a:spAutoFit/>
          </a:bodyPr>
          <a:lstStyle/>
          <a:p>
            <a:pPr algn="ctr"/>
            <a:r>
              <a:rPr lang="sr-Latn-RS" sz="1800" b="1" spc="300" dirty="0">
                <a:solidFill>
                  <a:schemeClr val="accent1"/>
                </a:solidFill>
                <a:latin typeface="Lato Black" charset="0"/>
                <a:ea typeface="Lato Black" charset="0"/>
                <a:cs typeface="Lato Black" charset="0"/>
              </a:rPr>
              <a:t>SOFTWARE ENGINEER</a:t>
            </a:r>
            <a:endParaRPr lang="en-US" sz="1800" b="1" spc="300" dirty="0">
              <a:solidFill>
                <a:schemeClr val="accent1"/>
              </a:solidFill>
              <a:latin typeface="Lato Black" charset="0"/>
              <a:ea typeface="Lato Black" charset="0"/>
              <a:cs typeface="Lato Black" charset="0"/>
            </a:endParaRPr>
          </a:p>
        </p:txBody>
      </p:sp>
      <p:sp>
        <p:nvSpPr>
          <p:cNvPr id="7" name="TextBox 6">
            <a:extLst>
              <a:ext uri="{FF2B5EF4-FFF2-40B4-BE49-F238E27FC236}">
                <a16:creationId xmlns:a16="http://schemas.microsoft.com/office/drawing/2014/main" id="{E09581F8-19CC-4CF7-94DF-ED16B0BC9E89}"/>
              </a:ext>
            </a:extLst>
          </p:cNvPr>
          <p:cNvSpPr txBox="1"/>
          <p:nvPr/>
        </p:nvSpPr>
        <p:spPr>
          <a:xfrm>
            <a:off x="1632476" y="10620108"/>
            <a:ext cx="3613885" cy="1015663"/>
          </a:xfrm>
          <a:prstGeom prst="rect">
            <a:avLst/>
          </a:prstGeom>
          <a:noFill/>
        </p:spPr>
        <p:txBody>
          <a:bodyPr wrap="square" rtlCol="0">
            <a:spAutoFit/>
          </a:bodyPr>
          <a:lstStyle/>
          <a:p>
            <a:pPr algn="ctr"/>
            <a:r>
              <a:rPr lang="sr-Latn-RS" sz="2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Third </a:t>
            </a:r>
            <a:r>
              <a:rPr lang="en-US" sz="2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year student of Software Engineering at the University of Belgrade.</a:t>
            </a:r>
          </a:p>
        </p:txBody>
      </p:sp>
      <p:sp>
        <p:nvSpPr>
          <p:cNvPr id="8" name="TextBox 7">
            <a:extLst>
              <a:ext uri="{FF2B5EF4-FFF2-40B4-BE49-F238E27FC236}">
                <a16:creationId xmlns:a16="http://schemas.microsoft.com/office/drawing/2014/main" id="{0291B61F-FEA1-4A8B-9F2A-2E1E03EE966A}"/>
              </a:ext>
            </a:extLst>
          </p:cNvPr>
          <p:cNvSpPr txBox="1"/>
          <p:nvPr/>
        </p:nvSpPr>
        <p:spPr>
          <a:xfrm>
            <a:off x="1244594" y="9458542"/>
            <a:ext cx="4389663" cy="707886"/>
          </a:xfrm>
          <a:prstGeom prst="rect">
            <a:avLst/>
          </a:prstGeom>
          <a:noFill/>
        </p:spPr>
        <p:txBody>
          <a:bodyPr wrap="none" rtlCol="0">
            <a:spAutoFit/>
          </a:bodyPr>
          <a:lstStyle/>
          <a:p>
            <a:pPr algn="ctr"/>
            <a:r>
              <a:rPr lang="en-US" sz="4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a:t>
            </a:r>
            <a:r>
              <a:rPr lang="sr-Latn-RS" sz="4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Nedeljković</a:t>
            </a:r>
            <a:endParaRPr lang="en-US" sz="4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9" name="TextBox 8">
            <a:extLst>
              <a:ext uri="{FF2B5EF4-FFF2-40B4-BE49-F238E27FC236}">
                <a16:creationId xmlns:a16="http://schemas.microsoft.com/office/drawing/2014/main" id="{465B56C6-3D3C-4C98-BF52-3B22805ECE43}"/>
              </a:ext>
            </a:extLst>
          </p:cNvPr>
          <p:cNvSpPr txBox="1"/>
          <p:nvPr/>
        </p:nvSpPr>
        <p:spPr>
          <a:xfrm>
            <a:off x="7536505" y="10164097"/>
            <a:ext cx="3253711" cy="369332"/>
          </a:xfrm>
          <a:prstGeom prst="rect">
            <a:avLst/>
          </a:prstGeom>
          <a:noFill/>
        </p:spPr>
        <p:txBody>
          <a:bodyPr wrap="none" rtlCol="0">
            <a:spAutoFit/>
          </a:bodyPr>
          <a:lstStyle/>
          <a:p>
            <a:pPr algn="ctr"/>
            <a:r>
              <a:rPr lang="sr-Latn-RS" sz="1800" b="1" spc="300" dirty="0">
                <a:solidFill>
                  <a:schemeClr val="accent1"/>
                </a:solidFill>
                <a:latin typeface="Lato Black" charset="0"/>
                <a:ea typeface="Lato Black" charset="0"/>
                <a:cs typeface="Lato Black" charset="0"/>
              </a:rPr>
              <a:t>SOFTWARE ENGINEER</a:t>
            </a:r>
            <a:endParaRPr lang="en-US" sz="1800" b="1" spc="300" dirty="0">
              <a:solidFill>
                <a:schemeClr val="accent2"/>
              </a:solidFill>
              <a:latin typeface="Lato Black" charset="0"/>
              <a:ea typeface="Lato Black" charset="0"/>
              <a:cs typeface="Lato Black" charset="0"/>
            </a:endParaRPr>
          </a:p>
        </p:txBody>
      </p:sp>
      <p:sp>
        <p:nvSpPr>
          <p:cNvPr id="10" name="TextBox 9">
            <a:extLst>
              <a:ext uri="{FF2B5EF4-FFF2-40B4-BE49-F238E27FC236}">
                <a16:creationId xmlns:a16="http://schemas.microsoft.com/office/drawing/2014/main" id="{8FBAA558-86B9-4217-8C08-E081E8ADAEFF}"/>
              </a:ext>
            </a:extLst>
          </p:cNvPr>
          <p:cNvSpPr txBox="1"/>
          <p:nvPr/>
        </p:nvSpPr>
        <p:spPr>
          <a:xfrm>
            <a:off x="7338223" y="10620108"/>
            <a:ext cx="3613885" cy="1015663"/>
          </a:xfrm>
          <a:prstGeom prst="rect">
            <a:avLst/>
          </a:prstGeom>
          <a:noFill/>
        </p:spPr>
        <p:txBody>
          <a:bodyPr wrap="square" rtlCol="0">
            <a:spAutoFit/>
          </a:bodyPr>
          <a:lstStyle/>
          <a:p>
            <a:pPr algn="ctr"/>
            <a:r>
              <a:rPr lang="sr-Latn-RS" sz="2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Third </a:t>
            </a:r>
            <a:r>
              <a:rPr lang="en-US" sz="2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year student of Software Engineering at the University of Belgrade.</a:t>
            </a:r>
          </a:p>
        </p:txBody>
      </p:sp>
      <p:sp>
        <p:nvSpPr>
          <p:cNvPr id="11" name="TextBox 10">
            <a:extLst>
              <a:ext uri="{FF2B5EF4-FFF2-40B4-BE49-F238E27FC236}">
                <a16:creationId xmlns:a16="http://schemas.microsoft.com/office/drawing/2014/main" id="{3178EAE4-841C-4B56-A0BA-95087C456011}"/>
              </a:ext>
            </a:extLst>
          </p:cNvPr>
          <p:cNvSpPr txBox="1"/>
          <p:nvPr/>
        </p:nvSpPr>
        <p:spPr>
          <a:xfrm>
            <a:off x="7640706" y="9464140"/>
            <a:ext cx="3082575" cy="707886"/>
          </a:xfrm>
          <a:prstGeom prst="rect">
            <a:avLst/>
          </a:prstGeom>
          <a:noFill/>
        </p:spPr>
        <p:txBody>
          <a:bodyPr wrap="none" rtlCol="0">
            <a:spAutoFit/>
          </a:bodyPr>
          <a:lstStyle/>
          <a:p>
            <a:pPr algn="ctr"/>
            <a:r>
              <a:rPr lang="sr-Latn-RS" sz="4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Marija Kostić</a:t>
            </a:r>
            <a:endParaRPr lang="en-US" sz="4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2" name="TextBox 11">
            <a:extLst>
              <a:ext uri="{FF2B5EF4-FFF2-40B4-BE49-F238E27FC236}">
                <a16:creationId xmlns:a16="http://schemas.microsoft.com/office/drawing/2014/main" id="{5F07855D-5C37-4B00-B358-6964CAEB485C}"/>
              </a:ext>
            </a:extLst>
          </p:cNvPr>
          <p:cNvSpPr txBox="1"/>
          <p:nvPr/>
        </p:nvSpPr>
        <p:spPr>
          <a:xfrm>
            <a:off x="13224058" y="10144703"/>
            <a:ext cx="3253711" cy="369332"/>
          </a:xfrm>
          <a:prstGeom prst="rect">
            <a:avLst/>
          </a:prstGeom>
          <a:noFill/>
        </p:spPr>
        <p:txBody>
          <a:bodyPr wrap="none" rtlCol="0">
            <a:spAutoFit/>
          </a:bodyPr>
          <a:lstStyle/>
          <a:p>
            <a:pPr algn="ctr"/>
            <a:r>
              <a:rPr lang="sr-Latn-RS" sz="1800" b="1" spc="300" dirty="0">
                <a:solidFill>
                  <a:schemeClr val="accent1"/>
                </a:solidFill>
                <a:latin typeface="Lato Black" charset="0"/>
                <a:ea typeface="Lato Black" charset="0"/>
                <a:cs typeface="Lato Black" charset="0"/>
              </a:rPr>
              <a:t>SOFTWARE ENGINEER</a:t>
            </a:r>
            <a:endParaRPr lang="en-US" sz="1800" b="1" spc="300" dirty="0">
              <a:solidFill>
                <a:schemeClr val="accent3"/>
              </a:solidFill>
              <a:latin typeface="Lato Black" charset="0"/>
              <a:ea typeface="Lato Black" charset="0"/>
              <a:cs typeface="Lato Black" charset="0"/>
            </a:endParaRPr>
          </a:p>
        </p:txBody>
      </p:sp>
      <p:sp>
        <p:nvSpPr>
          <p:cNvPr id="13" name="TextBox 12">
            <a:extLst>
              <a:ext uri="{FF2B5EF4-FFF2-40B4-BE49-F238E27FC236}">
                <a16:creationId xmlns:a16="http://schemas.microsoft.com/office/drawing/2014/main" id="{BC507598-7D71-4026-89F8-D0B474554CD2}"/>
              </a:ext>
            </a:extLst>
          </p:cNvPr>
          <p:cNvSpPr txBox="1"/>
          <p:nvPr/>
        </p:nvSpPr>
        <p:spPr>
          <a:xfrm>
            <a:off x="13043970" y="10601771"/>
            <a:ext cx="3613885" cy="1015663"/>
          </a:xfrm>
          <a:prstGeom prst="rect">
            <a:avLst/>
          </a:prstGeom>
          <a:noFill/>
        </p:spPr>
        <p:txBody>
          <a:bodyPr wrap="square" rtlCol="0">
            <a:spAutoFit/>
          </a:bodyPr>
          <a:lstStyle/>
          <a:p>
            <a:pPr algn="ctr"/>
            <a:r>
              <a:rPr lang="sr-Latn-RS" sz="2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Third </a:t>
            </a:r>
            <a:r>
              <a:rPr lang="en-US" sz="2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year student of Software Engineering at the University of Belgrade.</a:t>
            </a:r>
          </a:p>
        </p:txBody>
      </p:sp>
      <p:sp>
        <p:nvSpPr>
          <p:cNvPr id="14" name="TextBox 13">
            <a:extLst>
              <a:ext uri="{FF2B5EF4-FFF2-40B4-BE49-F238E27FC236}">
                <a16:creationId xmlns:a16="http://schemas.microsoft.com/office/drawing/2014/main" id="{E18DCAA8-EA35-4163-8F48-CA241FD31B27}"/>
              </a:ext>
            </a:extLst>
          </p:cNvPr>
          <p:cNvSpPr txBox="1"/>
          <p:nvPr/>
        </p:nvSpPr>
        <p:spPr>
          <a:xfrm>
            <a:off x="12943588" y="9464140"/>
            <a:ext cx="3900684" cy="707886"/>
          </a:xfrm>
          <a:prstGeom prst="rect">
            <a:avLst/>
          </a:prstGeom>
          <a:noFill/>
        </p:spPr>
        <p:txBody>
          <a:bodyPr wrap="none" rtlCol="0">
            <a:spAutoFit/>
          </a:bodyPr>
          <a:lstStyle/>
          <a:p>
            <a:pPr algn="ctr"/>
            <a:r>
              <a:rPr lang="sr-Latn-RS" sz="4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Stefan Milanović</a:t>
            </a:r>
            <a:endParaRPr lang="en-US" sz="4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5" name="TextBox 14">
            <a:extLst>
              <a:ext uri="{FF2B5EF4-FFF2-40B4-BE49-F238E27FC236}">
                <a16:creationId xmlns:a16="http://schemas.microsoft.com/office/drawing/2014/main" id="{86518E22-CC0C-4D2D-976D-1C512F625FC8}"/>
              </a:ext>
            </a:extLst>
          </p:cNvPr>
          <p:cNvSpPr txBox="1"/>
          <p:nvPr/>
        </p:nvSpPr>
        <p:spPr>
          <a:xfrm>
            <a:off x="1563688" y="1264885"/>
            <a:ext cx="7618304" cy="1015663"/>
          </a:xfrm>
          <a:prstGeom prst="rect">
            <a:avLst/>
          </a:prstGeom>
          <a:noFill/>
        </p:spPr>
        <p:txBody>
          <a:bodyPr wrap="non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2.1. Forming the team</a:t>
            </a:r>
          </a:p>
        </p:txBody>
      </p:sp>
      <p:sp>
        <p:nvSpPr>
          <p:cNvPr id="16" name="TextBox 15">
            <a:extLst>
              <a:ext uri="{FF2B5EF4-FFF2-40B4-BE49-F238E27FC236}">
                <a16:creationId xmlns:a16="http://schemas.microsoft.com/office/drawing/2014/main" id="{D76C8CCC-0167-48C6-8643-C0F712A4761B}"/>
              </a:ext>
            </a:extLst>
          </p:cNvPr>
          <p:cNvSpPr txBox="1"/>
          <p:nvPr/>
        </p:nvSpPr>
        <p:spPr>
          <a:xfrm>
            <a:off x="1577058" y="3025502"/>
            <a:ext cx="21022215" cy="1684948"/>
          </a:xfrm>
          <a:prstGeom prst="rect">
            <a:avLst/>
          </a:prstGeom>
          <a:noFill/>
        </p:spPr>
        <p:txBody>
          <a:bodyPr wrap="square" rtlCol="0">
            <a:spAutoFit/>
          </a:bodyPr>
          <a:lstStyle/>
          <a:p>
            <a:pPr>
              <a:lnSpc>
                <a:spcPct val="150000"/>
              </a:lnSpc>
            </a:pP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The team was founded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during the winter holidays of 2018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on the initiative of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Aleksa</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Maru</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šić.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We first talked through messages and later on had the opportunity to get together on the 30</a:t>
            </a:r>
            <a:r>
              <a:rPr lang="en-US" sz="2000"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of January.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After th</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is initial meeting,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was chosen as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team leader as he ha</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d had</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the most experience in larger projects.</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7" name="TextBox 16">
            <a:extLst>
              <a:ext uri="{FF2B5EF4-FFF2-40B4-BE49-F238E27FC236}">
                <a16:creationId xmlns:a16="http://schemas.microsoft.com/office/drawing/2014/main" id="{8B90FEB7-FF8E-4D2C-B1BD-FA37D3A39C86}"/>
              </a:ext>
            </a:extLst>
          </p:cNvPr>
          <p:cNvSpPr txBox="1"/>
          <p:nvPr/>
        </p:nvSpPr>
        <p:spPr>
          <a:xfrm>
            <a:off x="19018362" y="10144703"/>
            <a:ext cx="3253711" cy="369332"/>
          </a:xfrm>
          <a:prstGeom prst="rect">
            <a:avLst/>
          </a:prstGeom>
          <a:noFill/>
        </p:spPr>
        <p:txBody>
          <a:bodyPr wrap="none" rtlCol="0">
            <a:spAutoFit/>
          </a:bodyPr>
          <a:lstStyle/>
          <a:p>
            <a:pPr algn="ctr"/>
            <a:r>
              <a:rPr lang="sr-Latn-RS" sz="1800" b="1" spc="300" dirty="0">
                <a:solidFill>
                  <a:schemeClr val="accent1"/>
                </a:solidFill>
                <a:latin typeface="Lato Black" charset="0"/>
                <a:ea typeface="Lato Black" charset="0"/>
                <a:cs typeface="Lato Black" charset="0"/>
              </a:rPr>
              <a:t>SOFTWARE ENGINEER</a:t>
            </a:r>
            <a:endParaRPr lang="en-US" sz="1800" b="1" spc="300" dirty="0">
              <a:solidFill>
                <a:schemeClr val="accent4"/>
              </a:solidFill>
              <a:latin typeface="Lato Black" charset="0"/>
              <a:ea typeface="Lato Black" charset="0"/>
              <a:cs typeface="Lato Black" charset="0"/>
            </a:endParaRPr>
          </a:p>
        </p:txBody>
      </p:sp>
      <p:sp>
        <p:nvSpPr>
          <p:cNvPr id="18" name="TextBox 17">
            <a:extLst>
              <a:ext uri="{FF2B5EF4-FFF2-40B4-BE49-F238E27FC236}">
                <a16:creationId xmlns:a16="http://schemas.microsoft.com/office/drawing/2014/main" id="{632EC4B7-7CC3-47A6-ADE6-493ACA515014}"/>
              </a:ext>
            </a:extLst>
          </p:cNvPr>
          <p:cNvSpPr txBox="1"/>
          <p:nvPr/>
        </p:nvSpPr>
        <p:spPr>
          <a:xfrm>
            <a:off x="18846562" y="10577934"/>
            <a:ext cx="3613885" cy="1015663"/>
          </a:xfrm>
          <a:prstGeom prst="rect">
            <a:avLst/>
          </a:prstGeom>
          <a:noFill/>
        </p:spPr>
        <p:txBody>
          <a:bodyPr wrap="square" rtlCol="0">
            <a:spAutoFit/>
          </a:bodyPr>
          <a:lstStyle/>
          <a:p>
            <a:pPr algn="ctr"/>
            <a:r>
              <a:rPr lang="sr-Latn-RS" sz="2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Third </a:t>
            </a:r>
            <a:r>
              <a:rPr lang="en-US" sz="2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year student of Software Engineering at the University of Belgrade.</a:t>
            </a:r>
          </a:p>
        </p:txBody>
      </p:sp>
      <p:sp>
        <p:nvSpPr>
          <p:cNvPr id="19" name="TextBox 18">
            <a:extLst>
              <a:ext uri="{FF2B5EF4-FFF2-40B4-BE49-F238E27FC236}">
                <a16:creationId xmlns:a16="http://schemas.microsoft.com/office/drawing/2014/main" id="{609CAF6D-B1F9-4B70-8137-4B4086848132}"/>
              </a:ext>
            </a:extLst>
          </p:cNvPr>
          <p:cNvSpPr txBox="1"/>
          <p:nvPr/>
        </p:nvSpPr>
        <p:spPr>
          <a:xfrm>
            <a:off x="18911611" y="9415918"/>
            <a:ext cx="3552576" cy="707886"/>
          </a:xfrm>
          <a:prstGeom prst="rect">
            <a:avLst/>
          </a:prstGeom>
          <a:noFill/>
        </p:spPr>
        <p:txBody>
          <a:bodyPr wrap="none" rtlCol="0">
            <a:spAutoFit/>
          </a:bodyPr>
          <a:lstStyle/>
          <a:p>
            <a:pPr algn="ctr"/>
            <a:r>
              <a:rPr lang="sr-Latn-RS" sz="4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Aleksa Marušić</a:t>
            </a:r>
            <a:endParaRPr lang="en-US" sz="4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pic>
        <p:nvPicPr>
          <p:cNvPr id="20" name="Picture Placeholder 10">
            <a:extLst>
              <a:ext uri="{FF2B5EF4-FFF2-40B4-BE49-F238E27FC236}">
                <a16:creationId xmlns:a16="http://schemas.microsoft.com/office/drawing/2014/main" id="{D1C7B6B0-6DE1-4FE2-B8F4-5F417BFF1C42}"/>
              </a:ext>
            </a:extLst>
          </p:cNvPr>
          <p:cNvPicPr>
            <a:picLocks noChangeAspect="1"/>
          </p:cNvPicPr>
          <p:nvPr/>
        </p:nvPicPr>
        <p:blipFill>
          <a:blip r:embed="rId3">
            <a:extLst/>
          </a:blip>
          <a:srcRect l="566" r="566"/>
          <a:stretch>
            <a:fillRect/>
          </a:stretch>
        </p:blipFill>
        <p:spPr>
          <a:xfrm>
            <a:off x="1520825" y="4999038"/>
            <a:ext cx="3884613" cy="3929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Placeholder 7">
            <a:extLst>
              <a:ext uri="{FF2B5EF4-FFF2-40B4-BE49-F238E27FC236}">
                <a16:creationId xmlns:a16="http://schemas.microsoft.com/office/drawing/2014/main" id="{68CED1CE-5E01-4D2D-AB42-EC9F433CC43E}"/>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2930188" y="4947182"/>
            <a:ext cx="3927475" cy="3927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Placeholder 12">
            <a:extLst>
              <a:ext uri="{FF2B5EF4-FFF2-40B4-BE49-F238E27FC236}">
                <a16:creationId xmlns:a16="http://schemas.microsoft.com/office/drawing/2014/main" id="{5E0A7C83-38AD-4735-8AF4-167C9323844D}"/>
              </a:ext>
            </a:extLst>
          </p:cNvPr>
          <p:cNvPicPr>
            <a:picLocks noChangeAspect="1"/>
          </p:cNvPicPr>
          <p:nvPr/>
        </p:nvPicPr>
        <p:blipFill>
          <a:blip r:embed="rId6">
            <a:extLst/>
          </a:blip>
          <a:srcRect l="359" r="359"/>
          <a:stretch>
            <a:fillRect/>
          </a:stretch>
        </p:blipFill>
        <p:spPr>
          <a:xfrm>
            <a:off x="7221538" y="4973638"/>
            <a:ext cx="3884612" cy="3929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8E3C5150-B63F-41CF-900A-A55B7E4831E5}"/>
              </a:ext>
            </a:extLst>
          </p:cNvPr>
          <p:cNvPicPr>
            <a:picLocks noChangeAspect="1"/>
          </p:cNvPicPr>
          <p:nvPr/>
        </p:nvPicPr>
        <p:blipFill>
          <a:blip r:embed="rId7">
            <a:extLst/>
          </a:blip>
          <a:stretch>
            <a:fillRect/>
          </a:stretch>
        </p:blipFill>
        <p:spPr>
          <a:xfrm>
            <a:off x="18682135" y="4974099"/>
            <a:ext cx="3926164" cy="39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451171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4E5DE21-480F-40BD-B3CF-CCE007E8F515}"/>
              </a:ext>
            </a:extLst>
          </p:cNvPr>
          <p:cNvPicPr>
            <a:picLocks noGrp="1" noChangeAspect="1"/>
          </p:cNvPicPr>
          <p:nvPr>
            <p:ph type="pic" sz="quarter" idx="13"/>
          </p:nvPr>
        </p:nvPicPr>
        <p:blipFill>
          <a:blip r:embed="rId2"/>
          <a:stretch>
            <a:fillRect/>
          </a:stretch>
        </p:blipFill>
        <p:spPr>
          <a:xfrm>
            <a:off x="4762" y="0"/>
            <a:ext cx="24377650" cy="13716000"/>
          </a:xfrm>
        </p:spPr>
      </p:pic>
      <p:sp>
        <p:nvSpPr>
          <p:cNvPr id="24" name="Rectangle 23"/>
          <p:cNvSpPr/>
          <p:nvPr/>
        </p:nvSpPr>
        <p:spPr>
          <a:xfrm>
            <a:off x="4762"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latin typeface="Lato Light" charset="0"/>
            </a:endParaRPr>
          </a:p>
        </p:txBody>
      </p:sp>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0" name="TextBox 39"/>
          <p:cNvSpPr txBox="1"/>
          <p:nvPr/>
        </p:nvSpPr>
        <p:spPr>
          <a:xfrm>
            <a:off x="12964814" y="5181258"/>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Lead members during this phase: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entire team</a:t>
            </a:r>
          </a:p>
        </p:txBody>
      </p:sp>
      <p:cxnSp>
        <p:nvCxnSpPr>
          <p:cNvPr id="10" name="Straight Connector 9"/>
          <p:cNvCxnSpPr/>
          <p:nvPr/>
        </p:nvCxnSpPr>
        <p:spPr>
          <a:xfrm>
            <a:off x="12434887" y="2828926"/>
            <a:ext cx="0" cy="8143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E863090-D6A2-4FC4-A337-6A0716B3DFBD}"/>
              </a:ext>
            </a:extLst>
          </p:cNvPr>
          <p:cNvSpPr txBox="1"/>
          <p:nvPr/>
        </p:nvSpPr>
        <p:spPr>
          <a:xfrm>
            <a:off x="12964814" y="5797314"/>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Number of meetings: 2</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7" name="TextBox 26">
            <a:extLst>
              <a:ext uri="{FF2B5EF4-FFF2-40B4-BE49-F238E27FC236}">
                <a16:creationId xmlns:a16="http://schemas.microsoft.com/office/drawing/2014/main" id="{372AFB1C-C67C-4C5B-98E4-1E42994DF8F5}"/>
              </a:ext>
            </a:extLst>
          </p:cNvPr>
          <p:cNvSpPr txBox="1"/>
          <p:nvPr/>
        </p:nvSpPr>
        <p:spPr>
          <a:xfrm>
            <a:off x="13721452" y="6326046"/>
            <a:ext cx="9264264" cy="1014765"/>
          </a:xfrm>
          <a:prstGeom prst="rect">
            <a:avLst/>
          </a:prstGeom>
          <a:noFill/>
        </p:spPr>
        <p:txBody>
          <a:bodyPr wrap="square" rtlCol="0">
            <a:spAutoFit/>
          </a:bodyPr>
          <a:lstStyle/>
          <a:p>
            <a:pPr marL="342900" indent="-342900">
              <a:lnSpc>
                <a:spcPts val="3780"/>
              </a:lnSpc>
              <a:buFont typeface="Wingdings" panose="05000000000000000000" pitchFamily="2" charset="2"/>
              <a:buChar char="v"/>
            </a:pPr>
            <a:r>
              <a:rPr lang="en-US" sz="2399" u="sng"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Meeting 1</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Nedeljkovi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 Stefan Milanović -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Conceiving the base of the project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0" name="TextBox 29">
            <a:extLst>
              <a:ext uri="{FF2B5EF4-FFF2-40B4-BE49-F238E27FC236}">
                <a16:creationId xmlns:a16="http://schemas.microsoft.com/office/drawing/2014/main" id="{70296B61-253E-42A5-9C2B-73AA72C33B0B}"/>
              </a:ext>
            </a:extLst>
          </p:cNvPr>
          <p:cNvSpPr txBox="1"/>
          <p:nvPr/>
        </p:nvSpPr>
        <p:spPr>
          <a:xfrm>
            <a:off x="13721452" y="7322343"/>
            <a:ext cx="9264264" cy="1014765"/>
          </a:xfrm>
          <a:prstGeom prst="rect">
            <a:avLst/>
          </a:prstGeom>
          <a:noFill/>
        </p:spPr>
        <p:txBody>
          <a:bodyPr wrap="square" rtlCol="0">
            <a:spAutoFit/>
          </a:bodyPr>
          <a:lstStyle/>
          <a:p>
            <a:pPr marL="342900" indent="-342900">
              <a:lnSpc>
                <a:spcPts val="3780"/>
              </a:lnSpc>
              <a:buFont typeface="Wingdings" panose="05000000000000000000" pitchFamily="2" charset="2"/>
              <a:buChar char="v"/>
            </a:pPr>
            <a:r>
              <a:rPr lang="en-US" sz="2399" u="sng"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Meeting 2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entire team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Reviewing</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the written project summary, laying out ideas for further development</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2" name="TextBox 31">
            <a:extLst>
              <a:ext uri="{FF2B5EF4-FFF2-40B4-BE49-F238E27FC236}">
                <a16:creationId xmlns:a16="http://schemas.microsoft.com/office/drawing/2014/main" id="{A54DCB32-9DB7-4649-AC80-A0D18AE600C6}"/>
              </a:ext>
            </a:extLst>
          </p:cNvPr>
          <p:cNvSpPr txBox="1"/>
          <p:nvPr/>
        </p:nvSpPr>
        <p:spPr>
          <a:xfrm>
            <a:off x="12964814" y="8474023"/>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Project Summary written by: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Stefan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Milanovi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3" name="TextBox 32">
            <a:extLst>
              <a:ext uri="{FF2B5EF4-FFF2-40B4-BE49-F238E27FC236}">
                <a16:creationId xmlns:a16="http://schemas.microsoft.com/office/drawing/2014/main" id="{0BEDC9B9-D595-4285-A955-5264A4D9DC01}"/>
              </a:ext>
            </a:extLst>
          </p:cNvPr>
          <p:cNvSpPr txBox="1"/>
          <p:nvPr/>
        </p:nvSpPr>
        <p:spPr>
          <a:xfrm>
            <a:off x="3868207" y="6393031"/>
            <a:ext cx="8446030" cy="1015663"/>
          </a:xfrm>
          <a:prstGeom prst="rect">
            <a:avLst/>
          </a:prstGeom>
          <a:noFill/>
        </p:spPr>
        <p:txBody>
          <a:bodyPr wrap="non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2.2. Initiating the project</a:t>
            </a:r>
          </a:p>
        </p:txBody>
      </p:sp>
    </p:spTree>
    <p:extLst>
      <p:ext uri="{BB962C8B-B14F-4D97-AF65-F5344CB8AC3E}">
        <p14:creationId xmlns:p14="http://schemas.microsoft.com/office/powerpoint/2010/main" val="81808778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D686B3B-56E6-4C93-8983-EA7B89BC952C}"/>
              </a:ext>
            </a:extLst>
          </p:cNvPr>
          <p:cNvPicPr>
            <a:picLocks noGrp="1" noChangeAspect="1"/>
          </p:cNvPicPr>
          <p:nvPr>
            <p:ph type="pic" sz="quarter" idx="13"/>
          </p:nvPr>
        </p:nvPicPr>
        <p:blipFill>
          <a:blip r:embed="rId2"/>
          <a:srcRect t="7818" b="7818"/>
          <a:stretch>
            <a:fillRect/>
          </a:stretch>
        </p:blipFill>
        <p:spPr/>
      </p:pic>
      <p:sp>
        <p:nvSpPr>
          <p:cNvPr id="24" name="Rectangle 23"/>
          <p:cNvSpPr/>
          <p:nvPr/>
        </p:nvSpPr>
        <p:spPr>
          <a:xfrm>
            <a:off x="9525"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latin typeface="Lato Light" charset="0"/>
            </a:endParaRPr>
          </a:p>
        </p:txBody>
      </p:sp>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0" name="TextBox 39"/>
          <p:cNvSpPr txBox="1"/>
          <p:nvPr/>
        </p:nvSpPr>
        <p:spPr>
          <a:xfrm>
            <a:off x="3708572" y="3346481"/>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Lead members during this phase: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entire team</a:t>
            </a:r>
          </a:p>
        </p:txBody>
      </p:sp>
      <p:cxnSp>
        <p:nvCxnSpPr>
          <p:cNvPr id="10" name="Straight Connector 9"/>
          <p:cNvCxnSpPr/>
          <p:nvPr/>
        </p:nvCxnSpPr>
        <p:spPr>
          <a:xfrm>
            <a:off x="12592542" y="2828926"/>
            <a:ext cx="0" cy="8143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E863090-D6A2-4FC4-A337-6A0716B3DFBD}"/>
              </a:ext>
            </a:extLst>
          </p:cNvPr>
          <p:cNvSpPr txBox="1"/>
          <p:nvPr/>
        </p:nvSpPr>
        <p:spPr>
          <a:xfrm>
            <a:off x="3700550" y="3873933"/>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Number of meetings: 1 (prototype meeting) + 1 (UCS meeting)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7" name="TextBox 26">
            <a:extLst>
              <a:ext uri="{FF2B5EF4-FFF2-40B4-BE49-F238E27FC236}">
                <a16:creationId xmlns:a16="http://schemas.microsoft.com/office/drawing/2014/main" id="{372AFB1C-C67C-4C5B-98E4-1E42994DF8F5}"/>
              </a:ext>
            </a:extLst>
          </p:cNvPr>
          <p:cNvSpPr txBox="1"/>
          <p:nvPr/>
        </p:nvSpPr>
        <p:spPr>
          <a:xfrm>
            <a:off x="3700550" y="4401385"/>
            <a:ext cx="9264264" cy="527452"/>
          </a:xfrm>
          <a:prstGeom prst="rect">
            <a:avLst/>
          </a:prstGeom>
          <a:noFill/>
        </p:spPr>
        <p:txBody>
          <a:bodyPr wrap="square" rtlCol="0">
            <a:spAutoFit/>
          </a:bodyPr>
          <a:lstStyle/>
          <a:p>
            <a:pPr marL="342900" indent="-342900">
              <a:lnSpc>
                <a:spcPts val="3780"/>
              </a:lnSpc>
              <a:buFont typeface="Wingdings" panose="05000000000000000000" pitchFamily="2" charset="2"/>
              <a:buChar char="v"/>
            </a:pPr>
            <a:r>
              <a:rPr lang="en-US" sz="2399" u="sng"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Prototype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0" name="TextBox 29">
            <a:extLst>
              <a:ext uri="{FF2B5EF4-FFF2-40B4-BE49-F238E27FC236}">
                <a16:creationId xmlns:a16="http://schemas.microsoft.com/office/drawing/2014/main" id="{70296B61-253E-42A5-9C2B-73AA72C33B0B}"/>
              </a:ext>
            </a:extLst>
          </p:cNvPr>
          <p:cNvSpPr txBox="1"/>
          <p:nvPr/>
        </p:nvSpPr>
        <p:spPr>
          <a:xfrm>
            <a:off x="3708572" y="8237401"/>
            <a:ext cx="9264264" cy="527452"/>
          </a:xfrm>
          <a:prstGeom prst="rect">
            <a:avLst/>
          </a:prstGeom>
          <a:noFill/>
        </p:spPr>
        <p:txBody>
          <a:bodyPr wrap="square" rtlCol="0">
            <a:spAutoFit/>
          </a:bodyPr>
          <a:lstStyle/>
          <a:p>
            <a:pPr marL="342900" indent="-342900">
              <a:lnSpc>
                <a:spcPts val="3780"/>
              </a:lnSpc>
              <a:buFont typeface="Wingdings" panose="05000000000000000000" pitchFamily="2" charset="2"/>
              <a:buChar char="v"/>
            </a:pPr>
            <a:r>
              <a:rPr lang="en-US" sz="2399" u="sng"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Use Case Scenarios</a:t>
            </a:r>
          </a:p>
        </p:txBody>
      </p:sp>
      <p:sp>
        <p:nvSpPr>
          <p:cNvPr id="32" name="TextBox 31">
            <a:extLst>
              <a:ext uri="{FF2B5EF4-FFF2-40B4-BE49-F238E27FC236}">
                <a16:creationId xmlns:a16="http://schemas.microsoft.com/office/drawing/2014/main" id="{A54DCB32-9DB7-4649-AC80-A0D18AE600C6}"/>
              </a:ext>
            </a:extLst>
          </p:cNvPr>
          <p:cNvSpPr txBox="1"/>
          <p:nvPr/>
        </p:nvSpPr>
        <p:spPr>
          <a:xfrm>
            <a:off x="4262248" y="4928837"/>
            <a:ext cx="9264264" cy="527452"/>
          </a:xfrm>
          <a:prstGeom prst="rect">
            <a:avLst/>
          </a:prstGeom>
          <a:noFill/>
        </p:spPr>
        <p:txBody>
          <a:bodyPr wrap="square" rtlCol="0">
            <a:spAutoFit/>
          </a:bodyPr>
          <a:lstStyle/>
          <a:p>
            <a:pPr marL="342900" indent="-342900">
              <a:lnSpc>
                <a:spcPts val="3780"/>
              </a:lnSpc>
              <a:buFont typeface="Courier New" panose="02070309020205020404" pitchFamily="49" charset="0"/>
              <a:buChar char="o"/>
            </a:pP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L</a:t>
            </a:r>
            <a:r>
              <a:rPr lang="en-US" sz="2399"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ead</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members: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Marija</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Kosti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 Aleksa Marušić</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3" name="TextBox 32">
            <a:extLst>
              <a:ext uri="{FF2B5EF4-FFF2-40B4-BE49-F238E27FC236}">
                <a16:creationId xmlns:a16="http://schemas.microsoft.com/office/drawing/2014/main" id="{0BEDC9B9-D595-4285-A955-5264A4D9DC01}"/>
              </a:ext>
            </a:extLst>
          </p:cNvPr>
          <p:cNvSpPr txBox="1"/>
          <p:nvPr/>
        </p:nvSpPr>
        <p:spPr>
          <a:xfrm>
            <a:off x="13245820" y="5450719"/>
            <a:ext cx="10039898" cy="3785652"/>
          </a:xfrm>
          <a:prstGeom prst="rect">
            <a:avLst/>
          </a:prstGeom>
          <a:noFill/>
        </p:spPr>
        <p:txBody>
          <a:bodyPr wrap="squar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2.3. Developing the prototype and documenting the use case scenarios</a:t>
            </a:r>
          </a:p>
          <a:p>
            <a:endPar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3" name="TextBox 12">
            <a:extLst>
              <a:ext uri="{FF2B5EF4-FFF2-40B4-BE49-F238E27FC236}">
                <a16:creationId xmlns:a16="http://schemas.microsoft.com/office/drawing/2014/main" id="{FAEB1069-13A4-4758-9390-EDA5A38B578B}"/>
              </a:ext>
            </a:extLst>
          </p:cNvPr>
          <p:cNvSpPr txBox="1"/>
          <p:nvPr/>
        </p:nvSpPr>
        <p:spPr>
          <a:xfrm>
            <a:off x="5087479" y="6572794"/>
            <a:ext cx="7106108" cy="1014765"/>
          </a:xfrm>
          <a:prstGeom prst="rect">
            <a:avLst/>
          </a:prstGeom>
          <a:noFill/>
        </p:spPr>
        <p:txBody>
          <a:bodyPr wrap="square" rtlCol="0">
            <a:spAutoFit/>
          </a:bodyPr>
          <a:lstStyle/>
          <a:p>
            <a:pPr marL="342900" indent="-342900">
              <a:lnSpc>
                <a:spcPts val="3780"/>
              </a:lnSpc>
              <a:buFont typeface="Wingdings" panose="05000000000000000000" pitchFamily="2" charset="2"/>
              <a:buChar char="§"/>
            </a:pP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Aleksa Marušić – </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Employee pages, Manager pages, part of Director pages </a:t>
            </a:r>
            <a:endPar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4" name="TextBox 13">
            <a:extLst>
              <a:ext uri="{FF2B5EF4-FFF2-40B4-BE49-F238E27FC236}">
                <a16:creationId xmlns:a16="http://schemas.microsoft.com/office/drawing/2014/main" id="{C3F13CEC-38B1-4B33-A6F0-149E669542E4}"/>
              </a:ext>
            </a:extLst>
          </p:cNvPr>
          <p:cNvSpPr txBox="1"/>
          <p:nvPr/>
        </p:nvSpPr>
        <p:spPr>
          <a:xfrm>
            <a:off x="5087479" y="5528787"/>
            <a:ext cx="7106108" cy="1014765"/>
          </a:xfrm>
          <a:prstGeom prst="rect">
            <a:avLst/>
          </a:prstGeom>
          <a:noFill/>
        </p:spPr>
        <p:txBody>
          <a:bodyPr wrap="square" rtlCol="0">
            <a:spAutoFit/>
          </a:bodyPr>
          <a:lstStyle/>
          <a:p>
            <a:pPr marL="342900" indent="-342900">
              <a:lnSpc>
                <a:spcPts val="3780"/>
              </a:lnSpc>
              <a:buFont typeface="Wingdings" panose="05000000000000000000" pitchFamily="2" charset="2"/>
              <a:buChar char="§"/>
            </a:pP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Marija Kostić – </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Guest pages, Administrator pages, part of Director pages </a:t>
            </a:r>
            <a:endPar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5" name="TextBox 14">
            <a:extLst>
              <a:ext uri="{FF2B5EF4-FFF2-40B4-BE49-F238E27FC236}">
                <a16:creationId xmlns:a16="http://schemas.microsoft.com/office/drawing/2014/main" id="{74801D86-7372-4A58-B3E3-9340131AE3DD}"/>
              </a:ext>
            </a:extLst>
          </p:cNvPr>
          <p:cNvSpPr txBox="1"/>
          <p:nvPr/>
        </p:nvSpPr>
        <p:spPr>
          <a:xfrm>
            <a:off x="4262248" y="7636865"/>
            <a:ext cx="9264264" cy="527452"/>
          </a:xfrm>
          <a:prstGeom prst="rect">
            <a:avLst/>
          </a:prstGeom>
          <a:noFill/>
        </p:spPr>
        <p:txBody>
          <a:bodyPr wrap="square" rtlCol="0">
            <a:spAutoFit/>
          </a:bodyPr>
          <a:lstStyle/>
          <a:p>
            <a:pPr marL="342900" indent="-342900">
              <a:lnSpc>
                <a:spcPts val="3780"/>
              </a:lnSpc>
              <a:buFont typeface="Courier New" panose="02070309020205020404" pitchFamily="49" charset="0"/>
              <a:buChar char="o"/>
            </a:pP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Used technology:</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HTML, CSS, JavaScript,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JQuery</a:t>
            </a:r>
            <a:endPar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6" name="TextBox 15">
            <a:extLst>
              <a:ext uri="{FF2B5EF4-FFF2-40B4-BE49-F238E27FC236}">
                <a16:creationId xmlns:a16="http://schemas.microsoft.com/office/drawing/2014/main" id="{FC077848-2697-4BA7-AF19-4134E003D5C8}"/>
              </a:ext>
            </a:extLst>
          </p:cNvPr>
          <p:cNvSpPr txBox="1"/>
          <p:nvPr/>
        </p:nvSpPr>
        <p:spPr>
          <a:xfrm>
            <a:off x="4262248" y="8863465"/>
            <a:ext cx="9264264" cy="527452"/>
          </a:xfrm>
          <a:prstGeom prst="rect">
            <a:avLst/>
          </a:prstGeom>
          <a:noFill/>
        </p:spPr>
        <p:txBody>
          <a:bodyPr wrap="square" rtlCol="0">
            <a:spAutoFit/>
          </a:bodyPr>
          <a:lstStyle/>
          <a:p>
            <a:pPr marL="342900" indent="-342900">
              <a:lnSpc>
                <a:spcPts val="3780"/>
              </a:lnSpc>
              <a:buFont typeface="Courier New" panose="02070309020205020404" pitchFamily="49" charset="0"/>
              <a:buChar char="o"/>
            </a:pP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L</a:t>
            </a:r>
            <a:r>
              <a:rPr lang="en-US" sz="2399"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ead</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members: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Stefan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Milanovi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Nedeljkovi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7" name="TextBox 16">
            <a:extLst>
              <a:ext uri="{FF2B5EF4-FFF2-40B4-BE49-F238E27FC236}">
                <a16:creationId xmlns:a16="http://schemas.microsoft.com/office/drawing/2014/main" id="{79BFEF75-8A55-4765-8C2B-645D0E1EEC7A}"/>
              </a:ext>
            </a:extLst>
          </p:cNvPr>
          <p:cNvSpPr txBox="1"/>
          <p:nvPr/>
        </p:nvSpPr>
        <p:spPr>
          <a:xfrm>
            <a:off x="5087479" y="9543007"/>
            <a:ext cx="7106108" cy="527452"/>
          </a:xfrm>
          <a:prstGeom prst="rect">
            <a:avLst/>
          </a:prstGeom>
          <a:noFill/>
        </p:spPr>
        <p:txBody>
          <a:bodyPr wrap="square" rtlCol="0">
            <a:spAutoFit/>
          </a:bodyPr>
          <a:lstStyle/>
          <a:p>
            <a:pPr marL="342900" indent="-342900">
              <a:lnSpc>
                <a:spcPts val="3780"/>
              </a:lnSpc>
              <a:buFont typeface="Wingdings" panose="05000000000000000000" pitchFamily="2" charset="2"/>
              <a:buChar char="§"/>
            </a:pP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Stefan Milanović – </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Use Case Scenarios 1-13</a:t>
            </a:r>
            <a:endPar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8" name="TextBox 17">
            <a:extLst>
              <a:ext uri="{FF2B5EF4-FFF2-40B4-BE49-F238E27FC236}">
                <a16:creationId xmlns:a16="http://schemas.microsoft.com/office/drawing/2014/main" id="{435FFBD8-5648-4FEB-B1E0-C489F04011DE}"/>
              </a:ext>
            </a:extLst>
          </p:cNvPr>
          <p:cNvSpPr txBox="1"/>
          <p:nvPr/>
        </p:nvSpPr>
        <p:spPr>
          <a:xfrm>
            <a:off x="5087479" y="10222549"/>
            <a:ext cx="7106108" cy="527452"/>
          </a:xfrm>
          <a:prstGeom prst="rect">
            <a:avLst/>
          </a:prstGeom>
          <a:noFill/>
        </p:spPr>
        <p:txBody>
          <a:bodyPr wrap="square" rtlCol="0">
            <a:spAutoFit/>
          </a:bodyPr>
          <a:lstStyle/>
          <a:p>
            <a:pPr marL="342900" indent="-342900">
              <a:lnSpc>
                <a:spcPts val="3780"/>
              </a:lnSpc>
              <a:buFont typeface="Wingdings" panose="05000000000000000000" pitchFamily="2" charset="2"/>
              <a:buChar char="§"/>
            </a:pP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 Nedeljković – </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Use Case Scenarios 14-23</a:t>
            </a:r>
            <a:endPar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Tree>
    <p:extLst>
      <p:ext uri="{BB962C8B-B14F-4D97-AF65-F5344CB8AC3E}">
        <p14:creationId xmlns:p14="http://schemas.microsoft.com/office/powerpoint/2010/main" val="319697772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4E5DE21-480F-40BD-B3CF-CCE007E8F515}"/>
              </a:ext>
            </a:extLst>
          </p:cNvPr>
          <p:cNvPicPr>
            <a:picLocks noGrp="1" noChangeAspect="1"/>
          </p:cNvPicPr>
          <p:nvPr>
            <p:ph type="pic" sz="quarter" idx="13"/>
          </p:nvPr>
        </p:nvPicPr>
        <p:blipFill>
          <a:blip r:embed="rId2"/>
          <a:stretch>
            <a:fillRect/>
          </a:stretch>
        </p:blipFill>
        <p:spPr>
          <a:xfrm>
            <a:off x="4762" y="0"/>
            <a:ext cx="24377650" cy="13716001"/>
          </a:xfrm>
        </p:spPr>
      </p:pic>
      <p:sp>
        <p:nvSpPr>
          <p:cNvPr id="24" name="Rectangle 23"/>
          <p:cNvSpPr/>
          <p:nvPr/>
        </p:nvSpPr>
        <p:spPr>
          <a:xfrm>
            <a:off x="4762"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latin typeface="Lato Light" charset="0"/>
            </a:endParaRPr>
          </a:p>
        </p:txBody>
      </p:sp>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0" name="TextBox 39"/>
          <p:cNvSpPr txBox="1"/>
          <p:nvPr/>
        </p:nvSpPr>
        <p:spPr>
          <a:xfrm>
            <a:off x="12964814" y="5181258"/>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Lead members during this phase: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 Nedeljković</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cxnSp>
        <p:nvCxnSpPr>
          <p:cNvPr id="10" name="Straight Connector 9"/>
          <p:cNvCxnSpPr/>
          <p:nvPr/>
        </p:nvCxnSpPr>
        <p:spPr>
          <a:xfrm>
            <a:off x="12434887" y="2828926"/>
            <a:ext cx="0" cy="8143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E863090-D6A2-4FC4-A337-6A0716B3DFBD}"/>
              </a:ext>
            </a:extLst>
          </p:cNvPr>
          <p:cNvSpPr txBox="1"/>
          <p:nvPr/>
        </p:nvSpPr>
        <p:spPr>
          <a:xfrm>
            <a:off x="12964814" y="5797314"/>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Number of meetings: </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1</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7" name="TextBox 26">
            <a:extLst>
              <a:ext uri="{FF2B5EF4-FFF2-40B4-BE49-F238E27FC236}">
                <a16:creationId xmlns:a16="http://schemas.microsoft.com/office/drawing/2014/main" id="{372AFB1C-C67C-4C5B-98E4-1E42994DF8F5}"/>
              </a:ext>
            </a:extLst>
          </p:cNvPr>
          <p:cNvSpPr txBox="1"/>
          <p:nvPr/>
        </p:nvSpPr>
        <p:spPr>
          <a:xfrm>
            <a:off x="13721452" y="6326046"/>
            <a:ext cx="9264264" cy="527452"/>
          </a:xfrm>
          <a:prstGeom prst="rect">
            <a:avLst/>
          </a:prstGeom>
          <a:noFill/>
        </p:spPr>
        <p:txBody>
          <a:bodyPr wrap="square" rtlCol="0">
            <a:spAutoFit/>
          </a:bodyPr>
          <a:lstStyle/>
          <a:p>
            <a:pPr marL="342900" indent="-342900">
              <a:lnSpc>
                <a:spcPts val="3780"/>
              </a:lnSpc>
              <a:buFont typeface="Wingdings" panose="05000000000000000000" pitchFamily="2" charset="2"/>
              <a:buChar char="v"/>
            </a:pPr>
            <a:r>
              <a:rPr lang="en-US" sz="2399" u="sng"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Meeting 1</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The entire team – </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Reviewing the database model</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2" name="TextBox 31">
            <a:extLst>
              <a:ext uri="{FF2B5EF4-FFF2-40B4-BE49-F238E27FC236}">
                <a16:creationId xmlns:a16="http://schemas.microsoft.com/office/drawing/2014/main" id="{A54DCB32-9DB7-4649-AC80-A0D18AE600C6}"/>
              </a:ext>
            </a:extLst>
          </p:cNvPr>
          <p:cNvSpPr txBox="1"/>
          <p:nvPr/>
        </p:nvSpPr>
        <p:spPr>
          <a:xfrm>
            <a:off x="12964814" y="6943382"/>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Used technology: Erwin Data Modeller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3" name="TextBox 32">
            <a:extLst>
              <a:ext uri="{FF2B5EF4-FFF2-40B4-BE49-F238E27FC236}">
                <a16:creationId xmlns:a16="http://schemas.microsoft.com/office/drawing/2014/main" id="{0BEDC9B9-D595-4285-A955-5264A4D9DC01}"/>
              </a:ext>
            </a:extLst>
          </p:cNvPr>
          <p:cNvSpPr txBox="1"/>
          <p:nvPr/>
        </p:nvSpPr>
        <p:spPr>
          <a:xfrm>
            <a:off x="2742196" y="6350168"/>
            <a:ext cx="9582560" cy="1015663"/>
          </a:xfrm>
          <a:prstGeom prst="rect">
            <a:avLst/>
          </a:prstGeom>
          <a:noFill/>
        </p:spPr>
        <p:txBody>
          <a:bodyPr wrap="non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a:t>
            </a:r>
            <a:r>
              <a:rPr lang="sr-Latn-R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4</a:t>
            </a:r>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Modelling the database</a:t>
            </a:r>
          </a:p>
        </p:txBody>
      </p:sp>
      <p:sp>
        <p:nvSpPr>
          <p:cNvPr id="13" name="TextBox 12">
            <a:extLst>
              <a:ext uri="{FF2B5EF4-FFF2-40B4-BE49-F238E27FC236}">
                <a16:creationId xmlns:a16="http://schemas.microsoft.com/office/drawing/2014/main" id="{C94B5C6F-E111-4783-A00C-ADE6ED9078CF}"/>
              </a:ext>
            </a:extLst>
          </p:cNvPr>
          <p:cNvSpPr txBox="1"/>
          <p:nvPr/>
        </p:nvSpPr>
        <p:spPr>
          <a:xfrm>
            <a:off x="12964814" y="7560718"/>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Database modelled by: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 Nedeljković</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4" name="TextBox 13">
            <a:extLst>
              <a:ext uri="{FF2B5EF4-FFF2-40B4-BE49-F238E27FC236}">
                <a16:creationId xmlns:a16="http://schemas.microsoft.com/office/drawing/2014/main" id="{C44EC009-C595-4A30-AE31-276DC45CCE99}"/>
              </a:ext>
            </a:extLst>
          </p:cNvPr>
          <p:cNvSpPr txBox="1"/>
          <p:nvPr/>
        </p:nvSpPr>
        <p:spPr>
          <a:xfrm>
            <a:off x="12964814" y="8178054"/>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Documentation written by: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Nikola Nedeljković</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Tree>
    <p:extLst>
      <p:ext uri="{BB962C8B-B14F-4D97-AF65-F5344CB8AC3E}">
        <p14:creationId xmlns:p14="http://schemas.microsoft.com/office/powerpoint/2010/main" val="180742801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4E5DE21-480F-40BD-B3CF-CCE007E8F515}"/>
              </a:ext>
            </a:extLst>
          </p:cNvPr>
          <p:cNvPicPr>
            <a:picLocks noGrp="1" noChangeAspect="1"/>
          </p:cNvPicPr>
          <p:nvPr>
            <p:ph type="pic" sz="quarter" idx="13"/>
          </p:nvPr>
        </p:nvPicPr>
        <p:blipFill>
          <a:blip r:embed="rId2"/>
          <a:stretch>
            <a:fillRect/>
          </a:stretch>
        </p:blipFill>
        <p:spPr>
          <a:xfrm>
            <a:off x="4762" y="0"/>
            <a:ext cx="24377650" cy="13716002"/>
          </a:xfrm>
        </p:spPr>
      </p:pic>
      <p:sp>
        <p:nvSpPr>
          <p:cNvPr id="24" name="Rectangle 23"/>
          <p:cNvSpPr/>
          <p:nvPr/>
        </p:nvSpPr>
        <p:spPr>
          <a:xfrm>
            <a:off x="9525" y="0"/>
            <a:ext cx="24377650" cy="13716002"/>
          </a:xfrm>
          <a:prstGeom prst="rect">
            <a:avLst/>
          </a:prstGeom>
          <a:solidFill>
            <a:srgbClr val="3E58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latin typeface="Lato Light" charset="0"/>
            </a:endParaRPr>
          </a:p>
        </p:txBody>
      </p:sp>
      <p:sp>
        <p:nvSpPr>
          <p:cNvPr id="44" name="Line 5"/>
          <p:cNvSpPr>
            <a:spLocks noChangeShapeType="1"/>
          </p:cNvSpPr>
          <p:nvPr/>
        </p:nvSpPr>
        <p:spPr bwMode="auto">
          <a:xfrm>
            <a:off x="2033755" y="-975857"/>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5" name="Line 6"/>
          <p:cNvSpPr>
            <a:spLocks noChangeShapeType="1"/>
          </p:cNvSpPr>
          <p:nvPr/>
        </p:nvSpPr>
        <p:spPr bwMode="auto">
          <a:xfrm>
            <a:off x="2033755" y="-975857"/>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6" tIns="121899" rIns="243796" bIns="121899" numCol="1" anchor="t" anchorCtr="0" compatLnSpc="1">
            <a:prstTxWarp prst="textNoShape">
              <a:avLst/>
            </a:prstTxWarp>
          </a:bodyPr>
          <a:lstStyle/>
          <a:p>
            <a:endParaRPr lang="en-US" dirty="0">
              <a:effectLst>
                <a:outerShdw blurRad="38100" dist="38100" dir="2700000" algn="tl">
                  <a:srgbClr val="000000">
                    <a:alpha val="43137"/>
                  </a:srgbClr>
                </a:outerShdw>
              </a:effectLst>
              <a:latin typeface="Lato Light" charset="0"/>
            </a:endParaRPr>
          </a:p>
        </p:txBody>
      </p:sp>
      <p:sp>
        <p:nvSpPr>
          <p:cNvPr id="40" name="TextBox 39"/>
          <p:cNvSpPr txBox="1"/>
          <p:nvPr/>
        </p:nvSpPr>
        <p:spPr>
          <a:xfrm>
            <a:off x="5418095" y="4148234"/>
            <a:ext cx="6775492" cy="1014765"/>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Lead members during this phase: </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Marija Kostić,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Stefan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Milanovi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 Aleksa Marušić </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cxnSp>
        <p:nvCxnSpPr>
          <p:cNvPr id="10" name="Straight Connector 9"/>
          <p:cNvCxnSpPr/>
          <p:nvPr/>
        </p:nvCxnSpPr>
        <p:spPr>
          <a:xfrm>
            <a:off x="12592542" y="2828926"/>
            <a:ext cx="0" cy="8143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E863090-D6A2-4FC4-A337-6A0716B3DFBD}"/>
              </a:ext>
            </a:extLst>
          </p:cNvPr>
          <p:cNvSpPr txBox="1"/>
          <p:nvPr/>
        </p:nvSpPr>
        <p:spPr>
          <a:xfrm>
            <a:off x="5418095" y="5666536"/>
            <a:ext cx="9264264" cy="527452"/>
          </a:xfrm>
          <a:prstGeom prst="rect">
            <a:avLst/>
          </a:prstGeom>
          <a:noFill/>
        </p:spPr>
        <p:txBody>
          <a:bodyPr wrap="square" rtlCol="0">
            <a:spAutoFit/>
          </a:bodyPr>
          <a:lstStyle/>
          <a:p>
            <a:pPr>
              <a:lnSpc>
                <a:spcPts val="3780"/>
              </a:lnSpc>
            </a:pP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Number of meetings: </a:t>
            </a: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33" name="TextBox 32">
            <a:extLst>
              <a:ext uri="{FF2B5EF4-FFF2-40B4-BE49-F238E27FC236}">
                <a16:creationId xmlns:a16="http://schemas.microsoft.com/office/drawing/2014/main" id="{0BEDC9B9-D595-4285-A955-5264A4D9DC01}"/>
              </a:ext>
            </a:extLst>
          </p:cNvPr>
          <p:cNvSpPr txBox="1"/>
          <p:nvPr/>
        </p:nvSpPr>
        <p:spPr>
          <a:xfrm>
            <a:off x="13245820" y="5860212"/>
            <a:ext cx="10039898" cy="1938992"/>
          </a:xfrm>
          <a:prstGeom prst="rect">
            <a:avLst/>
          </a:prstGeom>
          <a:noFill/>
        </p:spPr>
        <p:txBody>
          <a:bodyPr wrap="square" rtlCol="0">
            <a:spAutoFit/>
          </a:bodyPr>
          <a:lstStyle/>
          <a:p>
            <a:r>
              <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2.5. Formal Inspection Phase</a:t>
            </a:r>
          </a:p>
          <a:p>
            <a:endParaRPr lang="en-US" sz="6000"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5" name="TextBox 14">
            <a:extLst>
              <a:ext uri="{FF2B5EF4-FFF2-40B4-BE49-F238E27FC236}">
                <a16:creationId xmlns:a16="http://schemas.microsoft.com/office/drawing/2014/main" id="{74801D86-7372-4A58-B3E3-9340131AE3DD}"/>
              </a:ext>
            </a:extLst>
          </p:cNvPr>
          <p:cNvSpPr txBox="1"/>
          <p:nvPr/>
        </p:nvSpPr>
        <p:spPr>
          <a:xfrm>
            <a:off x="5418095" y="7307833"/>
            <a:ext cx="9264264" cy="527452"/>
          </a:xfrm>
          <a:prstGeom prst="rect">
            <a:avLst/>
          </a:prstGeom>
          <a:noFill/>
        </p:spPr>
        <p:txBody>
          <a:bodyPr wrap="square" rtlCol="0">
            <a:spAutoFit/>
          </a:bodyPr>
          <a:lstStyle/>
          <a:p>
            <a:pPr>
              <a:lnSpc>
                <a:spcPts val="3780"/>
              </a:lnSpc>
            </a:pP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Moderator: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Stefan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Milanovi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a:t>
            </a:r>
            <a:endPar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19" name="TextBox 18">
            <a:extLst>
              <a:ext uri="{FF2B5EF4-FFF2-40B4-BE49-F238E27FC236}">
                <a16:creationId xmlns:a16="http://schemas.microsoft.com/office/drawing/2014/main" id="{E75C01C0-4D5E-4BEF-A415-516443C0B7B8}"/>
              </a:ext>
            </a:extLst>
          </p:cNvPr>
          <p:cNvSpPr txBox="1"/>
          <p:nvPr/>
        </p:nvSpPr>
        <p:spPr>
          <a:xfrm>
            <a:off x="5418095" y="5132588"/>
            <a:ext cx="9264264" cy="527452"/>
          </a:xfrm>
          <a:prstGeom prst="rect">
            <a:avLst/>
          </a:prstGeom>
          <a:noFill/>
        </p:spPr>
        <p:txBody>
          <a:bodyPr wrap="square" rtlCol="0">
            <a:spAutoFit/>
          </a:bodyPr>
          <a:lstStyle/>
          <a:p>
            <a:pPr>
              <a:lnSpc>
                <a:spcPts val="3780"/>
              </a:lnSpc>
            </a:pP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Reviewed team: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UdonSoba</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0" name="TextBox 19">
            <a:extLst>
              <a:ext uri="{FF2B5EF4-FFF2-40B4-BE49-F238E27FC236}">
                <a16:creationId xmlns:a16="http://schemas.microsoft.com/office/drawing/2014/main" id="{114FA1CA-CB5D-4C11-A7CD-8F7E6013D8F6}"/>
              </a:ext>
            </a:extLst>
          </p:cNvPr>
          <p:cNvSpPr txBox="1"/>
          <p:nvPr/>
        </p:nvSpPr>
        <p:spPr>
          <a:xfrm>
            <a:off x="5790383" y="6166531"/>
            <a:ext cx="5969678" cy="527452"/>
          </a:xfrm>
          <a:prstGeom prst="rect">
            <a:avLst/>
          </a:prstGeom>
          <a:noFill/>
        </p:spPr>
        <p:txBody>
          <a:bodyPr wrap="square" rtlCol="0">
            <a:spAutoFit/>
          </a:bodyPr>
          <a:lstStyle/>
          <a:p>
            <a:pPr marL="342900" indent="-342900">
              <a:lnSpc>
                <a:spcPts val="3780"/>
              </a:lnSpc>
              <a:buFont typeface="Wingdings" panose="05000000000000000000" pitchFamily="2" charset="2"/>
              <a:buChar char="v"/>
            </a:pPr>
            <a:r>
              <a:rPr lang="en-US" sz="2399" u="sng"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Meeting 1</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Overview meeting</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1" name="TextBox 20">
            <a:extLst>
              <a:ext uri="{FF2B5EF4-FFF2-40B4-BE49-F238E27FC236}">
                <a16:creationId xmlns:a16="http://schemas.microsoft.com/office/drawing/2014/main" id="{77844E64-CF14-4911-BF71-30D4F552A819}"/>
              </a:ext>
            </a:extLst>
          </p:cNvPr>
          <p:cNvSpPr txBox="1"/>
          <p:nvPr/>
        </p:nvSpPr>
        <p:spPr>
          <a:xfrm>
            <a:off x="5790383" y="6682941"/>
            <a:ext cx="5969678" cy="527452"/>
          </a:xfrm>
          <a:prstGeom prst="rect">
            <a:avLst/>
          </a:prstGeom>
          <a:noFill/>
        </p:spPr>
        <p:txBody>
          <a:bodyPr wrap="square" rtlCol="0">
            <a:spAutoFit/>
          </a:bodyPr>
          <a:lstStyle/>
          <a:p>
            <a:pPr marL="342900" indent="-342900">
              <a:lnSpc>
                <a:spcPts val="3780"/>
              </a:lnSpc>
              <a:buFont typeface="Wingdings" panose="05000000000000000000" pitchFamily="2" charset="2"/>
              <a:buChar char="v"/>
            </a:pPr>
            <a:r>
              <a:rPr lang="en-US" sz="2399" u="sng"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Meeting 2</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Formal Review meeting</a:t>
            </a:r>
            <a:endPar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2" name="TextBox 21">
            <a:extLst>
              <a:ext uri="{FF2B5EF4-FFF2-40B4-BE49-F238E27FC236}">
                <a16:creationId xmlns:a16="http://schemas.microsoft.com/office/drawing/2014/main" id="{9C316291-DB5B-4153-9292-F699924F742E}"/>
              </a:ext>
            </a:extLst>
          </p:cNvPr>
          <p:cNvSpPr txBox="1"/>
          <p:nvPr/>
        </p:nvSpPr>
        <p:spPr>
          <a:xfrm>
            <a:off x="5418095" y="7874495"/>
            <a:ext cx="9264264" cy="527452"/>
          </a:xfrm>
          <a:prstGeom prst="rect">
            <a:avLst/>
          </a:prstGeom>
          <a:noFill/>
        </p:spPr>
        <p:txBody>
          <a:bodyPr wrap="square" rtlCol="0">
            <a:spAutoFit/>
          </a:bodyPr>
          <a:lstStyle/>
          <a:p>
            <a:pPr>
              <a:lnSpc>
                <a:spcPts val="3780"/>
              </a:lnSpc>
            </a:pP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Recorder: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Marija</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Kosti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a:t>
            </a:r>
            <a:endPar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
        <p:nvSpPr>
          <p:cNvPr id="23" name="TextBox 22">
            <a:extLst>
              <a:ext uri="{FF2B5EF4-FFF2-40B4-BE49-F238E27FC236}">
                <a16:creationId xmlns:a16="http://schemas.microsoft.com/office/drawing/2014/main" id="{4EBB5E6E-00C9-4384-9DDC-3F11D91AA0C6}"/>
              </a:ext>
            </a:extLst>
          </p:cNvPr>
          <p:cNvSpPr txBox="1"/>
          <p:nvPr/>
        </p:nvSpPr>
        <p:spPr>
          <a:xfrm>
            <a:off x="5418095" y="8449135"/>
            <a:ext cx="6658290" cy="1014765"/>
          </a:xfrm>
          <a:prstGeom prst="rect">
            <a:avLst/>
          </a:prstGeom>
          <a:noFill/>
        </p:spPr>
        <p:txBody>
          <a:bodyPr wrap="square" rtlCol="0">
            <a:spAutoFit/>
          </a:bodyPr>
          <a:lstStyle/>
          <a:p>
            <a:pPr>
              <a:lnSpc>
                <a:spcPts val="3780"/>
              </a:lnSpc>
            </a:pPr>
            <a:r>
              <a:rPr lang="sr-Latn-R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Inspectors: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Marija</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Kosti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 </a:t>
            </a:r>
            <a:r>
              <a:rPr lang="en-U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	Stefan </a:t>
            </a:r>
            <a:r>
              <a:rPr lang="en-US" sz="2399" i="1" dirty="0" err="1">
                <a:solidFill>
                  <a:schemeClr val="bg1"/>
                </a:solidFill>
                <a:effectLst>
                  <a:outerShdw blurRad="38100" dist="38100" dir="2700000" algn="tl">
                    <a:srgbClr val="000000">
                      <a:alpha val="43137"/>
                    </a:srgbClr>
                  </a:outerShdw>
                </a:effectLst>
                <a:latin typeface="Lato Light" charset="0"/>
                <a:ea typeface="Lato Light" charset="0"/>
                <a:cs typeface="Lato Light" charset="0"/>
              </a:rPr>
              <a:t>Milanovi</a:t>
            </a:r>
            <a:r>
              <a:rPr lang="sr-Latn-RS" sz="2399" i="1" dirty="0">
                <a:solidFill>
                  <a:schemeClr val="bg1"/>
                </a:solidFill>
                <a:effectLst>
                  <a:outerShdw blurRad="38100" dist="38100" dir="2700000" algn="tl">
                    <a:srgbClr val="000000">
                      <a:alpha val="43137"/>
                    </a:srgbClr>
                  </a:outerShdw>
                </a:effectLst>
                <a:latin typeface="Lato Light" charset="0"/>
                <a:ea typeface="Lato Light" charset="0"/>
                <a:cs typeface="Lato Light" charset="0"/>
              </a:rPr>
              <a:t>ć, Aleksa Marušić</a:t>
            </a:r>
            <a:endParaRPr lang="en-US" sz="2399" dirty="0">
              <a:solidFill>
                <a:schemeClr val="bg1"/>
              </a:solidFill>
              <a:effectLst>
                <a:outerShdw blurRad="38100" dist="38100" dir="2700000" algn="tl">
                  <a:srgbClr val="000000">
                    <a:alpha val="43137"/>
                  </a:srgbClr>
                </a:outerShdw>
              </a:effectLst>
              <a:latin typeface="Lato Light" charset="0"/>
              <a:ea typeface="Lato Light" charset="0"/>
              <a:cs typeface="Lato Light" charset="0"/>
            </a:endParaRPr>
          </a:p>
        </p:txBody>
      </p:sp>
    </p:spTree>
    <p:extLst>
      <p:ext uri="{BB962C8B-B14F-4D97-AF65-F5344CB8AC3E}">
        <p14:creationId xmlns:p14="http://schemas.microsoft.com/office/powerpoint/2010/main" val="216125693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Moss Green Light - Rocketo Graphics">
      <a:dk1>
        <a:srgbClr val="999999"/>
      </a:dk1>
      <a:lt1>
        <a:srgbClr val="FFFFFF"/>
      </a:lt1>
      <a:dk2>
        <a:srgbClr val="494949"/>
      </a:dk2>
      <a:lt2>
        <a:srgbClr val="FFFFFF"/>
      </a:lt2>
      <a:accent1>
        <a:srgbClr val="4BC676"/>
      </a:accent1>
      <a:accent2>
        <a:srgbClr val="43C072"/>
      </a:accent2>
      <a:accent3>
        <a:srgbClr val="40B884"/>
      </a:accent3>
      <a:accent4>
        <a:srgbClr val="3CAE8C"/>
      </a:accent4>
      <a:accent5>
        <a:srgbClr val="379987"/>
      </a:accent5>
      <a:accent6>
        <a:srgbClr val="328582"/>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TotalTime>
  <Words>807</Words>
  <Application>Microsoft Office PowerPoint</Application>
  <PresentationFormat>Custom</PresentationFormat>
  <Paragraphs>89</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Light</vt:lpstr>
      <vt:lpstr>Courier New</vt:lpstr>
      <vt:lpstr>Lato Black</vt:lpstr>
      <vt:lpstr>Lato Light</vt:lpstr>
      <vt:lpstr>Lato Thin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Stefan Milanović</dc:creator>
  <cp:keywords/>
  <dc:description/>
  <cp:lastModifiedBy>RGlab</cp:lastModifiedBy>
  <cp:revision>132</cp:revision>
  <dcterms:created xsi:type="dcterms:W3CDTF">2017-05-16T07:20:16Z</dcterms:created>
  <dcterms:modified xsi:type="dcterms:W3CDTF">2018-06-21T05:19:38Z</dcterms:modified>
  <cp:category/>
</cp:coreProperties>
</file>